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wmf" ContentType="image/x-wmf"/>
  <Override PartName="/ppt/notesSlides/notesSlide18.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Default Extension="jpeg" ContentType="image/jpeg"/>
  <Override PartName="/ppt/slideLayouts/slideLayout3.xml" ContentType="application/vnd.openxmlformats-officedocument.presentationml.slideLayout+xml"/>
  <Override PartName="/ppt/notesSlides/notesSlide1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notesSlides/notesSlide13.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Default Extension="gif" ContentType="image/gif"/>
  <Override PartName="/ppt/notesSlides/notesSlide20.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34"/>
  </p:notesMasterIdLst>
  <p:handoutMasterIdLst>
    <p:handoutMasterId r:id="rId35"/>
  </p:handoutMasterIdLst>
  <p:sldIdLst>
    <p:sldId id="256" r:id="rId2"/>
    <p:sldId id="349" r:id="rId3"/>
    <p:sldId id="257" r:id="rId4"/>
    <p:sldId id="264" r:id="rId5"/>
    <p:sldId id="265" r:id="rId6"/>
    <p:sldId id="258" r:id="rId7"/>
    <p:sldId id="262" r:id="rId8"/>
    <p:sldId id="259" r:id="rId9"/>
    <p:sldId id="266" r:id="rId10"/>
    <p:sldId id="263" r:id="rId11"/>
    <p:sldId id="297" r:id="rId12"/>
    <p:sldId id="350" r:id="rId13"/>
    <p:sldId id="342" r:id="rId14"/>
    <p:sldId id="343" r:id="rId15"/>
    <p:sldId id="344" r:id="rId16"/>
    <p:sldId id="352" r:id="rId17"/>
    <p:sldId id="348" r:id="rId18"/>
    <p:sldId id="312" r:id="rId19"/>
    <p:sldId id="286" r:id="rId20"/>
    <p:sldId id="353" r:id="rId21"/>
    <p:sldId id="322" r:id="rId22"/>
    <p:sldId id="261" r:id="rId23"/>
    <p:sldId id="354" r:id="rId24"/>
    <p:sldId id="313" r:id="rId25"/>
    <p:sldId id="287" r:id="rId26"/>
    <p:sldId id="267" r:id="rId27"/>
    <p:sldId id="324" r:id="rId28"/>
    <p:sldId id="356" r:id="rId29"/>
    <p:sldId id="355" r:id="rId30"/>
    <p:sldId id="337" r:id="rId31"/>
    <p:sldId id="341" r:id="rId32"/>
    <p:sldId id="284" r:id="rId33"/>
  </p:sldIdLst>
  <p:sldSz cx="9144000" cy="6858000" type="screen4x3"/>
  <p:notesSz cx="7086600" cy="93726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16" autoAdjust="0"/>
    <p:restoredTop sz="94669" autoAdjust="0"/>
  </p:normalViewPr>
  <p:slideViewPr>
    <p:cSldViewPr>
      <p:cViewPr>
        <p:scale>
          <a:sx n="75" d="100"/>
          <a:sy n="75" d="100"/>
        </p:scale>
        <p:origin x="-342" y="174"/>
      </p:cViewPr>
      <p:guideLst>
        <p:guide orient="horz" pos="2160"/>
        <p:guide pos="2880"/>
      </p:guideLst>
    </p:cSldViewPr>
  </p:slideViewPr>
  <p:outlineViewPr>
    <p:cViewPr>
      <p:scale>
        <a:sx n="33" d="100"/>
        <a:sy n="33" d="100"/>
      </p:scale>
      <p:origin x="0" y="2358"/>
    </p:cViewPr>
  </p:outlin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70225" cy="468313"/>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4014788" y="0"/>
            <a:ext cx="3070225" cy="468313"/>
          </a:xfrm>
          <a:prstGeom prst="rect">
            <a:avLst/>
          </a:prstGeom>
        </p:spPr>
        <p:txBody>
          <a:bodyPr vert="horz" lIns="91440" tIns="45720" rIns="91440" bIns="45720" rtlCol="0"/>
          <a:lstStyle>
            <a:lvl1pPr algn="r">
              <a:defRPr sz="1200"/>
            </a:lvl1pPr>
          </a:lstStyle>
          <a:p>
            <a:fld id="{48121456-6598-41CE-8871-BD365B66A35D}" type="datetimeFigureOut">
              <a:rPr lang="en-US" smtClean="0"/>
              <a:pPr/>
              <a:t>5/21/2014</a:t>
            </a:fld>
            <a:endParaRPr lang="en-US"/>
          </a:p>
        </p:txBody>
      </p:sp>
      <p:sp>
        <p:nvSpPr>
          <p:cNvPr id="4" name="Footer Placeholder 3"/>
          <p:cNvSpPr>
            <a:spLocks noGrp="1"/>
          </p:cNvSpPr>
          <p:nvPr>
            <p:ph type="ftr" sz="quarter" idx="2"/>
          </p:nvPr>
        </p:nvSpPr>
        <p:spPr>
          <a:xfrm>
            <a:off x="0" y="8902700"/>
            <a:ext cx="3070225" cy="468313"/>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4014788" y="8902700"/>
            <a:ext cx="3070225" cy="468313"/>
          </a:xfrm>
          <a:prstGeom prst="rect">
            <a:avLst/>
          </a:prstGeom>
        </p:spPr>
        <p:txBody>
          <a:bodyPr vert="horz" lIns="91440" tIns="45720" rIns="91440" bIns="45720" rtlCol="0" anchor="b"/>
          <a:lstStyle>
            <a:lvl1pPr algn="r">
              <a:defRPr sz="1200"/>
            </a:lvl1pPr>
          </a:lstStyle>
          <a:p>
            <a:fld id="{9BF3A5FF-DD19-46C4-91FE-FCE30D6993CB}" type="slidenum">
              <a:rPr lang="en-US" smtClean="0"/>
              <a:pPr/>
              <a:t>‹#›</a:t>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70860" cy="468630"/>
          </a:xfrm>
          <a:prstGeom prst="rect">
            <a:avLst/>
          </a:prstGeom>
        </p:spPr>
        <p:txBody>
          <a:bodyPr vert="horz" lIns="94046" tIns="47023" rIns="94046" bIns="47023" rtlCol="0"/>
          <a:lstStyle>
            <a:lvl1pPr algn="l">
              <a:defRPr sz="1200"/>
            </a:lvl1pPr>
          </a:lstStyle>
          <a:p>
            <a:endParaRPr lang="en-US"/>
          </a:p>
        </p:txBody>
      </p:sp>
      <p:sp>
        <p:nvSpPr>
          <p:cNvPr id="3" name="Date Placeholder 2"/>
          <p:cNvSpPr>
            <a:spLocks noGrp="1"/>
          </p:cNvSpPr>
          <p:nvPr>
            <p:ph type="dt" idx="1"/>
          </p:nvPr>
        </p:nvSpPr>
        <p:spPr>
          <a:xfrm>
            <a:off x="4014100" y="0"/>
            <a:ext cx="3070860" cy="468630"/>
          </a:xfrm>
          <a:prstGeom prst="rect">
            <a:avLst/>
          </a:prstGeom>
        </p:spPr>
        <p:txBody>
          <a:bodyPr vert="horz" lIns="94046" tIns="47023" rIns="94046" bIns="47023" rtlCol="0"/>
          <a:lstStyle>
            <a:lvl1pPr algn="r">
              <a:defRPr sz="1200"/>
            </a:lvl1pPr>
          </a:lstStyle>
          <a:p>
            <a:fld id="{6EDAA234-B365-41FE-8F0E-C1FC7C817843}" type="datetimeFigureOut">
              <a:rPr lang="en-US" smtClean="0"/>
              <a:pPr/>
              <a:t>5/21/2014</a:t>
            </a:fld>
            <a:endParaRPr lang="en-US"/>
          </a:p>
        </p:txBody>
      </p:sp>
      <p:sp>
        <p:nvSpPr>
          <p:cNvPr id="4" name="Slide Image Placeholder 3"/>
          <p:cNvSpPr>
            <a:spLocks noGrp="1" noRot="1" noChangeAspect="1"/>
          </p:cNvSpPr>
          <p:nvPr>
            <p:ph type="sldImg" idx="2"/>
          </p:nvPr>
        </p:nvSpPr>
        <p:spPr>
          <a:xfrm>
            <a:off x="1200150" y="703263"/>
            <a:ext cx="4686300" cy="3514725"/>
          </a:xfrm>
          <a:prstGeom prst="rect">
            <a:avLst/>
          </a:prstGeom>
          <a:noFill/>
          <a:ln w="12700">
            <a:solidFill>
              <a:prstClr val="black"/>
            </a:solidFill>
          </a:ln>
        </p:spPr>
        <p:txBody>
          <a:bodyPr vert="horz" lIns="94046" tIns="47023" rIns="94046" bIns="47023" rtlCol="0" anchor="ctr"/>
          <a:lstStyle/>
          <a:p>
            <a:endParaRPr lang="en-US"/>
          </a:p>
        </p:txBody>
      </p:sp>
      <p:sp>
        <p:nvSpPr>
          <p:cNvPr id="5" name="Notes Placeholder 4"/>
          <p:cNvSpPr>
            <a:spLocks noGrp="1"/>
          </p:cNvSpPr>
          <p:nvPr>
            <p:ph type="body" sz="quarter" idx="3"/>
          </p:nvPr>
        </p:nvSpPr>
        <p:spPr>
          <a:xfrm>
            <a:off x="708660" y="4451985"/>
            <a:ext cx="5669280" cy="4217670"/>
          </a:xfrm>
          <a:prstGeom prst="rect">
            <a:avLst/>
          </a:prstGeom>
        </p:spPr>
        <p:txBody>
          <a:bodyPr vert="horz" lIns="94046" tIns="47023" rIns="94046" bIns="47023"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902343"/>
            <a:ext cx="3070860" cy="468630"/>
          </a:xfrm>
          <a:prstGeom prst="rect">
            <a:avLst/>
          </a:prstGeom>
        </p:spPr>
        <p:txBody>
          <a:bodyPr vert="horz" lIns="94046" tIns="47023" rIns="94046" bIns="47023" rtlCol="0" anchor="b"/>
          <a:lstStyle>
            <a:lvl1pPr algn="l">
              <a:defRPr sz="1200"/>
            </a:lvl1pPr>
          </a:lstStyle>
          <a:p>
            <a:endParaRPr lang="en-US"/>
          </a:p>
        </p:txBody>
      </p:sp>
      <p:sp>
        <p:nvSpPr>
          <p:cNvPr id="7" name="Slide Number Placeholder 6"/>
          <p:cNvSpPr>
            <a:spLocks noGrp="1"/>
          </p:cNvSpPr>
          <p:nvPr>
            <p:ph type="sldNum" sz="quarter" idx="5"/>
          </p:nvPr>
        </p:nvSpPr>
        <p:spPr>
          <a:xfrm>
            <a:off x="4014100" y="8902343"/>
            <a:ext cx="3070860" cy="468630"/>
          </a:xfrm>
          <a:prstGeom prst="rect">
            <a:avLst/>
          </a:prstGeom>
        </p:spPr>
        <p:txBody>
          <a:bodyPr vert="horz" lIns="94046" tIns="47023" rIns="94046" bIns="47023" rtlCol="0" anchor="b"/>
          <a:lstStyle>
            <a:lvl1pPr algn="r">
              <a:defRPr sz="1200"/>
            </a:lvl1pPr>
          </a:lstStyle>
          <a:p>
            <a:fld id="{B431B6BF-F54E-4B66-A428-F0F089C08DF8}" type="slidenum">
              <a:rPr lang="en-US" smtClean="0"/>
              <a:pPr/>
              <a:t>‹#›</a:t>
            </a:fld>
            <a:endParaRPr lang="en-US"/>
          </a:p>
        </p:txBody>
      </p:sp>
    </p:spTree>
    <p:extLst>
      <p:ext uri="{BB962C8B-B14F-4D97-AF65-F5344CB8AC3E}">
        <p14:creationId xmlns:p14="http://schemas.microsoft.com/office/powerpoint/2010/main" xmlns="" val="200963231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Teach this skill and help as needed so that work is saved.</a:t>
            </a:r>
            <a:r>
              <a:rPr lang="en-US" baseline="0" dirty="0" smtClean="0"/>
              <a:t> You can also help them create a new folder with their name on it.  Walk the students through this step each time you have to save, until it’s learned. You can use Google Drive to save work under each students folder.</a:t>
            </a:r>
            <a:endParaRPr lang="en-US" dirty="0"/>
          </a:p>
        </p:txBody>
      </p:sp>
      <p:sp>
        <p:nvSpPr>
          <p:cNvPr id="4" name="Slide Number Placeholder 3"/>
          <p:cNvSpPr>
            <a:spLocks noGrp="1"/>
          </p:cNvSpPr>
          <p:nvPr>
            <p:ph type="sldNum" sz="quarter" idx="10"/>
          </p:nvPr>
        </p:nvSpPr>
        <p:spPr/>
        <p:txBody>
          <a:bodyPr/>
          <a:lstStyle/>
          <a:p>
            <a:fld id="{B431B6BF-F54E-4B66-A428-F0F089C08DF8}" type="slidenum">
              <a:rPr lang="en-US" smtClean="0"/>
              <a:pPr/>
              <a:t>2</a:t>
            </a:fld>
            <a:endParaRPr lang="en-US"/>
          </a:p>
        </p:txBody>
      </p:sp>
    </p:spTree>
    <p:extLst>
      <p:ext uri="{BB962C8B-B14F-4D97-AF65-F5344CB8AC3E}">
        <p14:creationId xmlns:p14="http://schemas.microsoft.com/office/powerpoint/2010/main" xmlns="" val="63465758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As they look at the selection have them notice the paragraphs are numbered under</a:t>
            </a:r>
            <a:r>
              <a:rPr lang="en-US" baseline="0" dirty="0" smtClean="0"/>
              <a:t> topic headings.  If they read the questions and look for key words, they will skim to find the answers.  Teach them strategies for reading so that it’s not laborious.</a:t>
            </a:r>
            <a:endParaRPr lang="en-US" dirty="0"/>
          </a:p>
        </p:txBody>
      </p:sp>
      <p:sp>
        <p:nvSpPr>
          <p:cNvPr id="4" name="Slide Number Placeholder 3"/>
          <p:cNvSpPr>
            <a:spLocks noGrp="1"/>
          </p:cNvSpPr>
          <p:nvPr>
            <p:ph type="sldNum" sz="quarter" idx="10"/>
          </p:nvPr>
        </p:nvSpPr>
        <p:spPr/>
        <p:txBody>
          <a:bodyPr/>
          <a:lstStyle/>
          <a:p>
            <a:fld id="{B431B6BF-F54E-4B66-A428-F0F089C08DF8}" type="slidenum">
              <a:rPr lang="en-US" smtClean="0"/>
              <a:pPr/>
              <a:t>14</a:t>
            </a:fld>
            <a:endParaRPr lang="en-US"/>
          </a:p>
        </p:txBody>
      </p:sp>
    </p:spTree>
    <p:extLst>
      <p:ext uri="{BB962C8B-B14F-4D97-AF65-F5344CB8AC3E}">
        <p14:creationId xmlns:p14="http://schemas.microsoft.com/office/powerpoint/2010/main" xmlns="" val="303956725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Help</a:t>
            </a:r>
            <a:r>
              <a:rPr lang="en-US" baseline="0" dirty="0" smtClean="0"/>
              <a:t> student to see bold face words catch your attention.  Know your purpose for reading and then find the answer.</a:t>
            </a:r>
            <a:endParaRPr lang="en-US" dirty="0"/>
          </a:p>
        </p:txBody>
      </p:sp>
      <p:sp>
        <p:nvSpPr>
          <p:cNvPr id="4" name="Slide Number Placeholder 3"/>
          <p:cNvSpPr>
            <a:spLocks noGrp="1"/>
          </p:cNvSpPr>
          <p:nvPr>
            <p:ph type="sldNum" sz="quarter" idx="10"/>
          </p:nvPr>
        </p:nvSpPr>
        <p:spPr/>
        <p:txBody>
          <a:bodyPr/>
          <a:lstStyle/>
          <a:p>
            <a:fld id="{B431B6BF-F54E-4B66-A428-F0F089C08DF8}" type="slidenum">
              <a:rPr lang="en-US" smtClean="0"/>
              <a:pPr/>
              <a:t>15</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Keyboarding</a:t>
            </a:r>
            <a:r>
              <a:rPr lang="en-US" baseline="0" dirty="0" smtClean="0"/>
              <a:t> site should be set up.  Each student will need User Name and Password from you.  You can choose level , there are three.  Their scores will save and you can view reports at the site.  You can also see where they are in ‘active time’.  The timer will help keep on schedule since you have limited time.  Set the timer to 10 minutes.</a:t>
            </a:r>
            <a:endParaRPr lang="en-US" dirty="0"/>
          </a:p>
        </p:txBody>
      </p:sp>
      <p:sp>
        <p:nvSpPr>
          <p:cNvPr id="4" name="Slide Number Placeholder 3"/>
          <p:cNvSpPr>
            <a:spLocks noGrp="1"/>
          </p:cNvSpPr>
          <p:nvPr>
            <p:ph type="sldNum" sz="quarter" idx="10"/>
          </p:nvPr>
        </p:nvSpPr>
        <p:spPr/>
        <p:txBody>
          <a:bodyPr/>
          <a:lstStyle/>
          <a:p>
            <a:fld id="{B431B6BF-F54E-4B66-A428-F0F089C08DF8}" type="slidenum">
              <a:rPr lang="en-US" smtClean="0"/>
              <a:pPr/>
              <a:t>18</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These are the basics</a:t>
            </a:r>
            <a:r>
              <a:rPr lang="en-US" baseline="0" dirty="0" smtClean="0"/>
              <a:t> on identifying computer items, so if your students are proficient you can skip.</a:t>
            </a:r>
          </a:p>
          <a:p>
            <a:r>
              <a:rPr lang="en-US" baseline="0" dirty="0" smtClean="0"/>
              <a:t>If not sure click on the link, computer icon, on the next page, to have them test out.</a:t>
            </a:r>
            <a:endParaRPr lang="en-US" dirty="0"/>
          </a:p>
        </p:txBody>
      </p:sp>
      <p:sp>
        <p:nvSpPr>
          <p:cNvPr id="4" name="Slide Number Placeholder 3"/>
          <p:cNvSpPr>
            <a:spLocks noGrp="1"/>
          </p:cNvSpPr>
          <p:nvPr>
            <p:ph type="sldNum" sz="quarter" idx="10"/>
          </p:nvPr>
        </p:nvSpPr>
        <p:spPr/>
        <p:txBody>
          <a:bodyPr/>
          <a:lstStyle/>
          <a:p>
            <a:fld id="{B431B6BF-F54E-4B66-A428-F0F089C08DF8}" type="slidenum">
              <a:rPr lang="en-US" smtClean="0"/>
              <a:pPr/>
              <a:t>19</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 word document is accessed by clicking</a:t>
            </a:r>
            <a:r>
              <a:rPr lang="en-US" baseline="0" dirty="0" smtClean="0"/>
              <a:t> on ‘CLICK’ to the have students type there words and </a:t>
            </a:r>
            <a:r>
              <a:rPr lang="en-US" baseline="0" dirty="0" err="1" smtClean="0"/>
              <a:t>submi</a:t>
            </a:r>
            <a:r>
              <a:rPr lang="en-US" baseline="0" dirty="0" smtClean="0"/>
              <a:t>.</a:t>
            </a:r>
            <a:endParaRPr lang="en-US" dirty="0"/>
          </a:p>
        </p:txBody>
      </p:sp>
      <p:sp>
        <p:nvSpPr>
          <p:cNvPr id="4" name="Slide Number Placeholder 3"/>
          <p:cNvSpPr>
            <a:spLocks noGrp="1"/>
          </p:cNvSpPr>
          <p:nvPr>
            <p:ph type="sldNum" sz="quarter" idx="10"/>
          </p:nvPr>
        </p:nvSpPr>
        <p:spPr/>
        <p:txBody>
          <a:bodyPr/>
          <a:lstStyle/>
          <a:p>
            <a:fld id="{B431B6BF-F54E-4B66-A428-F0F089C08DF8}" type="slidenum">
              <a:rPr lang="en-US" smtClean="0"/>
              <a:pPr/>
              <a:t>21</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Keyboarding</a:t>
            </a:r>
            <a:r>
              <a:rPr lang="en-US" baseline="0" dirty="0" smtClean="0"/>
              <a:t> site should be set up.  Each student will need User Name and Password from you.  You can choose level , there are three.  Their scores will save and you can view reports at the site.  You can also see where they are in ‘active time’.  The timer will help keep on schedule since you have limited time.  Set the timer to 10 minutes.</a:t>
            </a:r>
            <a:endParaRPr lang="en-US" dirty="0"/>
          </a:p>
        </p:txBody>
      </p:sp>
      <p:sp>
        <p:nvSpPr>
          <p:cNvPr id="4" name="Slide Number Placeholder 3"/>
          <p:cNvSpPr>
            <a:spLocks noGrp="1"/>
          </p:cNvSpPr>
          <p:nvPr>
            <p:ph type="sldNum" sz="quarter" idx="10"/>
          </p:nvPr>
        </p:nvSpPr>
        <p:spPr/>
        <p:txBody>
          <a:bodyPr/>
          <a:lstStyle/>
          <a:p>
            <a:fld id="{B431B6BF-F54E-4B66-A428-F0F089C08DF8}" type="slidenum">
              <a:rPr lang="en-US" smtClean="0"/>
              <a:pPr/>
              <a:t>24</a:t>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These are the basics</a:t>
            </a:r>
            <a:r>
              <a:rPr lang="en-US" baseline="0" dirty="0" smtClean="0"/>
              <a:t> on identifying computer items, so if your students are proficient you can skip.</a:t>
            </a:r>
          </a:p>
          <a:p>
            <a:r>
              <a:rPr lang="en-US" baseline="0" dirty="0" smtClean="0"/>
              <a:t>If not sure click on the link, computer icon, on the next page, to have them test out.</a:t>
            </a:r>
            <a:endParaRPr lang="en-US" dirty="0"/>
          </a:p>
        </p:txBody>
      </p:sp>
      <p:sp>
        <p:nvSpPr>
          <p:cNvPr id="4" name="Slide Number Placeholder 3"/>
          <p:cNvSpPr>
            <a:spLocks noGrp="1"/>
          </p:cNvSpPr>
          <p:nvPr>
            <p:ph type="sldNum" sz="quarter" idx="10"/>
          </p:nvPr>
        </p:nvSpPr>
        <p:spPr/>
        <p:txBody>
          <a:bodyPr/>
          <a:lstStyle/>
          <a:p>
            <a:fld id="{B431B6BF-F54E-4B66-A428-F0F089C08DF8}" type="slidenum">
              <a:rPr lang="en-US" smtClean="0"/>
              <a:pPr/>
              <a:t>25</a:t>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Click on the mouse and it’ll move </a:t>
            </a:r>
            <a:r>
              <a:rPr lang="en-US" baseline="0" dirty="0" smtClean="0"/>
              <a:t>and then come back.  </a:t>
            </a:r>
            <a:r>
              <a:rPr lang="en-US" dirty="0" smtClean="0"/>
              <a:t>That’s not the</a:t>
            </a:r>
            <a:r>
              <a:rPr lang="en-US" baseline="0" dirty="0" smtClean="0"/>
              <a:t> feature: copy, move, paste.</a:t>
            </a:r>
            <a:endParaRPr lang="en-US" dirty="0"/>
          </a:p>
        </p:txBody>
      </p:sp>
      <p:sp>
        <p:nvSpPr>
          <p:cNvPr id="4" name="Slide Number Placeholder 3"/>
          <p:cNvSpPr>
            <a:spLocks noGrp="1"/>
          </p:cNvSpPr>
          <p:nvPr>
            <p:ph type="sldNum" sz="quarter" idx="10"/>
          </p:nvPr>
        </p:nvSpPr>
        <p:spPr/>
        <p:txBody>
          <a:bodyPr/>
          <a:lstStyle/>
          <a:p>
            <a:fld id="{B431B6BF-F54E-4B66-A428-F0F089C08DF8}" type="slidenum">
              <a:rPr lang="en-US" smtClean="0"/>
              <a:pPr/>
              <a:t>27</a:t>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B431B6BF-F54E-4B66-A428-F0F089C08DF8}" type="slidenum">
              <a:rPr lang="en-US" smtClean="0"/>
              <a:pPr/>
              <a:t>28</a:t>
            </a:fld>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Keyboarding</a:t>
            </a:r>
            <a:r>
              <a:rPr lang="en-US" baseline="0" dirty="0" smtClean="0"/>
              <a:t> site should be set up.  Each student will need User Name and Password from you.  You can choose level , there are three.  Their scores will save and you can view reports at the site.  You can also see where they are in ‘active time’.  The timer will help keep on schedule since you have limited time.  Set the timer to 10 minutes.</a:t>
            </a:r>
            <a:endParaRPr lang="en-US" dirty="0"/>
          </a:p>
        </p:txBody>
      </p:sp>
      <p:sp>
        <p:nvSpPr>
          <p:cNvPr id="4" name="Slide Number Placeholder 3"/>
          <p:cNvSpPr>
            <a:spLocks noGrp="1"/>
          </p:cNvSpPr>
          <p:nvPr>
            <p:ph type="sldNum" sz="quarter" idx="10"/>
          </p:nvPr>
        </p:nvSpPr>
        <p:spPr/>
        <p:txBody>
          <a:bodyPr/>
          <a:lstStyle/>
          <a:p>
            <a:fld id="{B431B6BF-F54E-4B66-A428-F0F089C08DF8}" type="slidenum">
              <a:rPr lang="en-US" smtClean="0"/>
              <a:pPr/>
              <a:t>30</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These are the basics</a:t>
            </a:r>
            <a:r>
              <a:rPr lang="en-US" baseline="0" dirty="0" smtClean="0"/>
              <a:t> on identifying computer items, so if your students are proficient you can skip.</a:t>
            </a:r>
          </a:p>
          <a:p>
            <a:r>
              <a:rPr lang="en-US" baseline="0" dirty="0" smtClean="0"/>
              <a:t>If not sure click on the link, computer icon, on the next page, to have them test out.</a:t>
            </a:r>
            <a:endParaRPr lang="en-US" dirty="0"/>
          </a:p>
        </p:txBody>
      </p:sp>
      <p:sp>
        <p:nvSpPr>
          <p:cNvPr id="4" name="Slide Number Placeholder 3"/>
          <p:cNvSpPr>
            <a:spLocks noGrp="1"/>
          </p:cNvSpPr>
          <p:nvPr>
            <p:ph type="sldNum" sz="quarter" idx="10"/>
          </p:nvPr>
        </p:nvSpPr>
        <p:spPr/>
        <p:txBody>
          <a:bodyPr/>
          <a:lstStyle/>
          <a:p>
            <a:fld id="{B431B6BF-F54E-4B66-A428-F0F089C08DF8}" type="slidenum">
              <a:rPr lang="en-US" smtClean="0"/>
              <a:pPr/>
              <a:t>3</a:t>
            </a:fld>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Keyboarding</a:t>
            </a:r>
            <a:r>
              <a:rPr lang="en-US" baseline="0" dirty="0" smtClean="0"/>
              <a:t> site should be set up.  Each student will need User Name and Password from you.  You can choose level , there are three.  Their scores will save and you can view reports at the site.  You can also see where they are in ‘active time’.  The timer will help keep on schedule since you have limited time.  Set the timer to 10 minutes.</a:t>
            </a:r>
            <a:endParaRPr lang="en-US" dirty="0"/>
          </a:p>
        </p:txBody>
      </p:sp>
      <p:sp>
        <p:nvSpPr>
          <p:cNvPr id="4" name="Slide Number Placeholder 3"/>
          <p:cNvSpPr>
            <a:spLocks noGrp="1"/>
          </p:cNvSpPr>
          <p:nvPr>
            <p:ph type="sldNum" sz="quarter" idx="10"/>
          </p:nvPr>
        </p:nvSpPr>
        <p:spPr/>
        <p:txBody>
          <a:bodyPr/>
          <a:lstStyle/>
          <a:p>
            <a:fld id="{B431B6BF-F54E-4B66-A428-F0F089C08DF8}" type="slidenum">
              <a:rPr lang="en-US" smtClean="0"/>
              <a:pPr/>
              <a:t>31</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Go to next slide for activity in identifying</a:t>
            </a:r>
            <a:r>
              <a:rPr lang="en-US" baseline="0" dirty="0" smtClean="0"/>
              <a:t> computer items.  Go to the next slide.</a:t>
            </a:r>
            <a:endParaRPr lang="en-US" dirty="0"/>
          </a:p>
        </p:txBody>
      </p:sp>
      <p:sp>
        <p:nvSpPr>
          <p:cNvPr id="4" name="Slide Number Placeholder 3"/>
          <p:cNvSpPr>
            <a:spLocks noGrp="1"/>
          </p:cNvSpPr>
          <p:nvPr>
            <p:ph type="sldNum" sz="quarter" idx="10"/>
          </p:nvPr>
        </p:nvSpPr>
        <p:spPr/>
        <p:txBody>
          <a:bodyPr/>
          <a:lstStyle/>
          <a:p>
            <a:fld id="{B431B6BF-F54E-4B66-A428-F0F089C08DF8}" type="slidenum">
              <a:rPr lang="en-US" smtClean="0"/>
              <a:pPr/>
              <a:t>4</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They</a:t>
            </a:r>
            <a:r>
              <a:rPr lang="en-US" baseline="0" dirty="0" smtClean="0"/>
              <a:t> click on the link and complete the activity.  Let them try twice.  They should raise their hand though for you to get their score or print the screen.</a:t>
            </a:r>
            <a:endParaRPr lang="en-US" dirty="0"/>
          </a:p>
        </p:txBody>
      </p:sp>
      <p:sp>
        <p:nvSpPr>
          <p:cNvPr id="4" name="Slide Number Placeholder 3"/>
          <p:cNvSpPr>
            <a:spLocks noGrp="1"/>
          </p:cNvSpPr>
          <p:nvPr>
            <p:ph type="sldNum" sz="quarter" idx="10"/>
          </p:nvPr>
        </p:nvSpPr>
        <p:spPr/>
        <p:txBody>
          <a:bodyPr/>
          <a:lstStyle/>
          <a:p>
            <a:fld id="{B431B6BF-F54E-4B66-A428-F0F089C08DF8}" type="slidenum">
              <a:rPr lang="en-US" smtClean="0"/>
              <a:pPr/>
              <a:t>5</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Use if needed to walk the students</a:t>
            </a:r>
            <a:r>
              <a:rPr lang="en-US" baseline="0" dirty="0" smtClean="0"/>
              <a:t> through the site and have them sign-in.  You can also use the embedded tutorial on the wiki site.</a:t>
            </a:r>
            <a:endParaRPr lang="en-US" dirty="0"/>
          </a:p>
        </p:txBody>
      </p:sp>
      <p:sp>
        <p:nvSpPr>
          <p:cNvPr id="4" name="Slide Number Placeholder 3"/>
          <p:cNvSpPr>
            <a:spLocks noGrp="1"/>
          </p:cNvSpPr>
          <p:nvPr>
            <p:ph type="sldNum" sz="quarter" idx="10"/>
          </p:nvPr>
        </p:nvSpPr>
        <p:spPr/>
        <p:txBody>
          <a:bodyPr/>
          <a:lstStyle/>
          <a:p>
            <a:fld id="{B431B6BF-F54E-4B66-A428-F0F089C08DF8}" type="slidenum">
              <a:rPr lang="en-US" smtClean="0"/>
              <a:pPr/>
              <a:t>7</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Keyboarding</a:t>
            </a:r>
            <a:r>
              <a:rPr lang="en-US" baseline="0" dirty="0" smtClean="0"/>
              <a:t> site should be set up.  Each student will need User Name and Password from you.  You can choose level , there are three.  Their scores will save and you can view reports at the site.  You can also see where they are in ‘active time’.  The timer will help keep on schedule since you have limited time.  Set the timer to 10 minutes.</a:t>
            </a:r>
            <a:endParaRPr lang="en-US" dirty="0"/>
          </a:p>
        </p:txBody>
      </p:sp>
      <p:sp>
        <p:nvSpPr>
          <p:cNvPr id="4" name="Slide Number Placeholder 3"/>
          <p:cNvSpPr>
            <a:spLocks noGrp="1"/>
          </p:cNvSpPr>
          <p:nvPr>
            <p:ph type="sldNum" sz="quarter" idx="10"/>
          </p:nvPr>
        </p:nvSpPr>
        <p:spPr/>
        <p:txBody>
          <a:bodyPr/>
          <a:lstStyle/>
          <a:p>
            <a:fld id="{B431B6BF-F54E-4B66-A428-F0F089C08DF8}" type="slidenum">
              <a:rPr lang="en-US" smtClean="0"/>
              <a:pPr/>
              <a:t>8</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These are the basics</a:t>
            </a:r>
            <a:r>
              <a:rPr lang="en-US" baseline="0" dirty="0" smtClean="0"/>
              <a:t> on identifying computer items, so if your students are proficient you can skip.</a:t>
            </a:r>
          </a:p>
          <a:p>
            <a:r>
              <a:rPr lang="en-US" baseline="0" dirty="0" smtClean="0"/>
              <a:t>If not sure click on the link, computer icon, on the next page, to have them test out.</a:t>
            </a:r>
            <a:endParaRPr lang="en-US" dirty="0"/>
          </a:p>
        </p:txBody>
      </p:sp>
      <p:sp>
        <p:nvSpPr>
          <p:cNvPr id="4" name="Slide Number Placeholder 3"/>
          <p:cNvSpPr>
            <a:spLocks noGrp="1"/>
          </p:cNvSpPr>
          <p:nvPr>
            <p:ph type="sldNum" sz="quarter" idx="10"/>
          </p:nvPr>
        </p:nvSpPr>
        <p:spPr/>
        <p:txBody>
          <a:bodyPr/>
          <a:lstStyle/>
          <a:p>
            <a:fld id="{B431B6BF-F54E-4B66-A428-F0F089C08DF8}" type="slidenum">
              <a:rPr lang="en-US" smtClean="0"/>
              <a:pPr/>
              <a:t>9</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Push the top right ‘escape button’ on the computer keyboard to access or a bottom tab to demonstrate</a:t>
            </a:r>
            <a:r>
              <a:rPr lang="en-US" baseline="0" dirty="0" smtClean="0"/>
              <a:t> the use of the toolbar.  Make sure you are also in ‘ Home’ tab.</a:t>
            </a:r>
          </a:p>
          <a:p>
            <a:r>
              <a:rPr lang="en-US" baseline="0" dirty="0" smtClean="0"/>
              <a:t>Hover over each feature for the students. Move to a slide to demonstrate the skill.  Explain that there are tool bars like this in many programs.</a:t>
            </a:r>
          </a:p>
          <a:p>
            <a:endParaRPr lang="en-US" dirty="0"/>
          </a:p>
        </p:txBody>
      </p:sp>
      <p:sp>
        <p:nvSpPr>
          <p:cNvPr id="4" name="Slide Number Placeholder 3"/>
          <p:cNvSpPr>
            <a:spLocks noGrp="1"/>
          </p:cNvSpPr>
          <p:nvPr>
            <p:ph type="sldNum" sz="quarter" idx="10"/>
          </p:nvPr>
        </p:nvSpPr>
        <p:spPr/>
        <p:txBody>
          <a:bodyPr/>
          <a:lstStyle/>
          <a:p>
            <a:fld id="{B431B6BF-F54E-4B66-A428-F0F089C08DF8}" type="slidenum">
              <a:rPr lang="en-US" smtClean="0"/>
              <a:pPr/>
              <a:t>12</a:t>
            </a:fld>
            <a:endParaRPr lang="en-US"/>
          </a:p>
        </p:txBody>
      </p:sp>
    </p:spTree>
    <p:extLst>
      <p:ext uri="{BB962C8B-B14F-4D97-AF65-F5344CB8AC3E}">
        <p14:creationId xmlns:p14="http://schemas.microsoft.com/office/powerpoint/2010/main" xmlns="" val="162858526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Read for key words and to determine what the question</a:t>
            </a:r>
            <a:r>
              <a:rPr lang="en-US" baseline="0" dirty="0" smtClean="0"/>
              <a:t> is asking.</a:t>
            </a:r>
          </a:p>
          <a:p>
            <a:r>
              <a:rPr lang="en-US" baseline="0" dirty="0" smtClean="0"/>
              <a:t>Show them how to focus on an area or word.  Look at words Bold faced to draw attention to categories.  Discuss how you can boldface words.  Use the tool bar above to: highlight, italicize and underline areas as a group while talking about how to do it and why.  Have them repeat on their computers.</a:t>
            </a:r>
            <a:endParaRPr lang="en-US" dirty="0"/>
          </a:p>
        </p:txBody>
      </p:sp>
      <p:sp>
        <p:nvSpPr>
          <p:cNvPr id="4" name="Slide Number Placeholder 3"/>
          <p:cNvSpPr>
            <a:spLocks noGrp="1"/>
          </p:cNvSpPr>
          <p:nvPr>
            <p:ph type="sldNum" sz="quarter" idx="10"/>
          </p:nvPr>
        </p:nvSpPr>
        <p:spPr/>
        <p:txBody>
          <a:bodyPr/>
          <a:lstStyle/>
          <a:p>
            <a:fld id="{B431B6BF-F54E-4B66-A428-F0F089C08DF8}" type="slidenum">
              <a:rPr lang="en-US" smtClean="0"/>
              <a:pPr/>
              <a:t>13</a:t>
            </a:fld>
            <a:endParaRPr lang="en-US"/>
          </a:p>
        </p:txBody>
      </p:sp>
    </p:spTree>
    <p:extLst>
      <p:ext uri="{BB962C8B-B14F-4D97-AF65-F5344CB8AC3E}">
        <p14:creationId xmlns:p14="http://schemas.microsoft.com/office/powerpoint/2010/main" xmlns="" val="17580118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Ref idx="1002">
        <a:schemeClr val="bg2"/>
      </p:bgRef>
    </p:bg>
    <p:spTree>
      <p:nvGrpSpPr>
        <p:cNvPr id="1" name=""/>
        <p:cNvGrpSpPr/>
        <p:nvPr/>
      </p:nvGrpSpPr>
      <p:grpSpPr>
        <a:xfrm>
          <a:off x="0" y="0"/>
          <a:ext cx="0" cy="0"/>
          <a:chOff x="0" y="0"/>
          <a:chExt cx="0" cy="0"/>
        </a:xfrm>
      </p:grpSpPr>
      <p:sp>
        <p:nvSpPr>
          <p:cNvPr id="9" name="Title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17" name="Subtitle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30" name="Date Placeholder 29"/>
          <p:cNvSpPr>
            <a:spLocks noGrp="1"/>
          </p:cNvSpPr>
          <p:nvPr>
            <p:ph type="dt" sz="half" idx="10"/>
          </p:nvPr>
        </p:nvSpPr>
        <p:spPr/>
        <p:txBody>
          <a:bodyPr/>
          <a:lstStyle/>
          <a:p>
            <a:fld id="{268DC613-9F99-4547-8036-F3F1DCA16671}" type="datetimeFigureOut">
              <a:rPr lang="en-US" smtClean="0"/>
              <a:pPr/>
              <a:t>5/21/2014</a:t>
            </a:fld>
            <a:endParaRPr lang="en-US"/>
          </a:p>
        </p:txBody>
      </p:sp>
      <p:sp>
        <p:nvSpPr>
          <p:cNvPr id="19" name="Footer Placeholder 18"/>
          <p:cNvSpPr>
            <a:spLocks noGrp="1"/>
          </p:cNvSpPr>
          <p:nvPr>
            <p:ph type="ftr" sz="quarter" idx="11"/>
          </p:nvPr>
        </p:nvSpPr>
        <p:spPr/>
        <p:txBody>
          <a:bodyPr/>
          <a:lstStyle/>
          <a:p>
            <a:endParaRPr lang="en-US"/>
          </a:p>
        </p:txBody>
      </p:sp>
      <p:sp>
        <p:nvSpPr>
          <p:cNvPr id="27" name="Slide Number Placeholder 26"/>
          <p:cNvSpPr>
            <a:spLocks noGrp="1"/>
          </p:cNvSpPr>
          <p:nvPr>
            <p:ph type="sldNum" sz="quarter" idx="12"/>
          </p:nvPr>
        </p:nvSpPr>
        <p:spPr/>
        <p:txBody>
          <a:bodyPr/>
          <a:lstStyle/>
          <a:p>
            <a:fld id="{A2D05648-FB67-4E38-BD4D-D8BBA8B1969E}" type="slidenum">
              <a:rPr lang="en-US" smtClean="0"/>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268DC613-9F99-4547-8036-F3F1DCA16671}" type="datetimeFigureOut">
              <a:rPr lang="en-US" smtClean="0"/>
              <a:pPr/>
              <a:t>5/21/2014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2D05648-FB67-4E38-BD4D-D8BBA8B1969E}"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914401"/>
            <a:ext cx="2057400" cy="5211763"/>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914401"/>
            <a:ext cx="6019800" cy="5211763"/>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268DC613-9F99-4547-8036-F3F1DCA16671}" type="datetimeFigureOut">
              <a:rPr lang="en-US" smtClean="0"/>
              <a:pPr/>
              <a:t>5/21/2014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2D05648-FB67-4E38-BD4D-D8BBA8B1969E}"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268DC613-9F99-4547-8036-F3F1DCA16671}" type="datetimeFigureOut">
              <a:rPr lang="en-US" smtClean="0"/>
              <a:pPr/>
              <a:t>5/21/2014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2D05648-FB67-4E38-BD4D-D8BBA8B1969E}"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268DC613-9F99-4547-8036-F3F1DCA16671}" type="datetimeFigureOut">
              <a:rPr lang="en-US" smtClean="0"/>
              <a:pPr/>
              <a:t>5/21/2014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2D05648-FB67-4E38-BD4D-D8BBA8B1969E}" type="slidenum">
              <a:rPr lang="en-US" smtClean="0"/>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268DC613-9F99-4547-8036-F3F1DCA16671}" type="datetimeFigureOut">
              <a:rPr lang="en-US" smtClean="0"/>
              <a:pPr/>
              <a:t>5/21/2014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2D05648-FB67-4E38-BD4D-D8BBA8B1969E}"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tIns="45720" anchor="b"/>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fld id="{268DC613-9F99-4547-8036-F3F1DCA16671}" type="datetimeFigureOut">
              <a:rPr lang="en-US" smtClean="0"/>
              <a:pPr/>
              <a:t>5/21/2014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A2D05648-FB67-4E38-BD4D-D8BBA8B1969E}"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268DC613-9F99-4547-8036-F3F1DCA16671}" type="datetimeFigureOut">
              <a:rPr lang="en-US" smtClean="0"/>
              <a:pPr/>
              <a:t>5/21/2014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A2D05648-FB67-4E38-BD4D-D8BBA8B1969E}"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68DC613-9F99-4547-8036-F3F1DCA16671}" type="datetimeFigureOut">
              <a:rPr lang="en-US" smtClean="0"/>
              <a:pPr/>
              <a:t>5/21/2014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A2D05648-FB67-4E38-BD4D-D8BBA8B1969E}"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268DC613-9F99-4547-8036-F3F1DCA16671}" type="datetimeFigureOut">
              <a:rPr lang="en-US" smtClean="0"/>
              <a:pPr/>
              <a:t>5/21/2014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2D05648-FB67-4E38-BD4D-D8BBA8B1969E}"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9" name="Snip and Round Single Corner Rectangle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Right Triangle 11"/>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Title 1"/>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en-US" smtClean="0"/>
              <a:t>Click to edit Master title style</a:t>
            </a:r>
            <a:endParaRPr kumimoji="0" lang="en-US"/>
          </a:p>
        </p:txBody>
      </p:sp>
      <p:sp>
        <p:nvSpPr>
          <p:cNvPr id="4" name="Text Placeholder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268DC613-9F99-4547-8036-F3F1DCA16671}" type="datetimeFigureOut">
              <a:rPr lang="en-US" smtClean="0"/>
              <a:pPr/>
              <a:t>5/21/2014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a:xfrm>
            <a:off x="8077200" y="6356350"/>
            <a:ext cx="609600" cy="365125"/>
          </a:xfrm>
        </p:spPr>
        <p:txBody>
          <a:bodyPr/>
          <a:lstStyle/>
          <a:p>
            <a:fld id="{A2D05648-FB67-4E38-BD4D-D8BBA8B1969E}" type="slidenum">
              <a:rPr lang="en-US" smtClean="0"/>
              <a:pPr/>
              <a:t>‹#›</a:t>
            </a:fld>
            <a:endParaRPr lang="en-US"/>
          </a:p>
        </p:txBody>
      </p:sp>
      <p:sp>
        <p:nvSpPr>
          <p:cNvPr id="3" name="Picture Placeholder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en-US" smtClean="0"/>
              <a:t>Click icon to add picture</a:t>
            </a:r>
            <a:endParaRPr kumimoji="0" lang="en-US" dirty="0"/>
          </a:p>
        </p:txBody>
      </p:sp>
      <p:sp>
        <p:nvSpPr>
          <p:cNvPr id="10" name="Freeform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Freeform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Freeform 6"/>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Freeform 7"/>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Title Placeholder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268DC613-9F99-4547-8036-F3F1DCA16671}" type="datetimeFigureOut">
              <a:rPr lang="en-US" smtClean="0"/>
              <a:pPr/>
              <a:t>5/21/2014</a:t>
            </a:fld>
            <a:endParaRPr lang="en-US"/>
          </a:p>
        </p:txBody>
      </p:sp>
      <p:sp>
        <p:nvSpPr>
          <p:cNvPr id="22" name="Footer Placeholder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en-US"/>
          </a:p>
        </p:txBody>
      </p:sp>
      <p:sp>
        <p:nvSpPr>
          <p:cNvPr id="18" name="Slide Number Placeholder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A2D05648-FB67-4E38-BD4D-D8BBA8B1969E}" type="slidenum">
              <a:rPr lang="en-US" smtClean="0"/>
              <a:pPr/>
              <a:t>‹#›</a:t>
            </a:fld>
            <a:endParaRPr lang="en-US"/>
          </a:p>
        </p:txBody>
      </p:sp>
      <p:grpSp>
        <p:nvGrpSpPr>
          <p:cNvPr id="2" name="Group 1"/>
          <p:cNvGrpSpPr/>
          <p:nvPr/>
        </p:nvGrpSpPr>
        <p:grpSpPr>
          <a:xfrm>
            <a:off x="-19017" y="202408"/>
            <a:ext cx="9180548" cy="649224"/>
            <a:chOff x="-19045" y="216550"/>
            <a:chExt cx="9180548" cy="649224"/>
          </a:xfrm>
        </p:grpSpPr>
        <p:sp>
          <p:nvSpPr>
            <p:cNvPr id="12" name="Freeform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Freeform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8.xml"/><Relationship Id="rId1" Type="http://schemas.openxmlformats.org/officeDocument/2006/relationships/slideLayout" Target="../slideLayouts/slideLayout7.xml"/><Relationship Id="rId5" Type="http://schemas.openxmlformats.org/officeDocument/2006/relationships/image" Target="../media/image9.png"/><Relationship Id="rId4" Type="http://schemas.openxmlformats.org/officeDocument/2006/relationships/image" Target="../media/image8.png"/></Relationships>
</file>

<file path=ppt/slides/_rels/slide1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hyperlink" Target="../../My%20Documents/PARCC%20tech/L2_TEST_bolditalhighunder.docx" TargetMode="Externa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5.wmf"/><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hyperlink" Target="http://www.typingweb.com/" TargetMode="Externa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hyperlink" Target="../../My%20Documents/PARCC%20tech/L2_create_word_list.docx" TargetMode="External"/><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hyperlink" Target="http://www.funderstanding.com/maurice-on-the-moon-survival-hike/" TargetMode="External"/><Relationship Id="rId7" Type="http://schemas.openxmlformats.org/officeDocument/2006/relationships/hyperlink" Target="http://www.practicalmoneyskills.com/games/peterpigs/index.php" TargetMode="External"/><Relationship Id="rId2" Type="http://schemas.openxmlformats.org/officeDocument/2006/relationships/image" Target="../media/image13.png"/><Relationship Id="rId1" Type="http://schemas.openxmlformats.org/officeDocument/2006/relationships/slideLayout" Target="../slideLayouts/slideLayout2.xml"/><Relationship Id="rId6" Type="http://schemas.openxmlformats.org/officeDocument/2006/relationships/hyperlink" Target="http://www.harcourtschool.com/activity/food/food_menu.html" TargetMode="External"/><Relationship Id="rId5" Type="http://schemas.openxmlformats.org/officeDocument/2006/relationships/hyperlink" Target="http://mrnussbaum.com/draggablemain/index2/" TargetMode="External"/><Relationship Id="rId4" Type="http://schemas.openxmlformats.org/officeDocument/2006/relationships/image" Target="../media/image14.png"/></Relationships>
</file>

<file path=ppt/slides/_rels/slide23.xml.rels><?xml version="1.0" encoding="UTF-8" standalone="yes"?>
<Relationships xmlns="http://schemas.openxmlformats.org/package/2006/relationships"><Relationship Id="rId3" Type="http://schemas.openxmlformats.org/officeDocument/2006/relationships/image" Target="../media/image15.gif"/><Relationship Id="rId2" Type="http://schemas.openxmlformats.org/officeDocument/2006/relationships/hyperlink" Target="../../My%20Documents/PARCC%20tech/LtestDragDrop.docx" TargetMode="External"/><Relationship Id="rId1" Type="http://schemas.openxmlformats.org/officeDocument/2006/relationships/slideLayout" Target="../slideLayouts/slideLayout2.xml"/><Relationship Id="rId4" Type="http://schemas.openxmlformats.org/officeDocument/2006/relationships/image" Target="../media/image16.jpeg"/></Relationships>
</file>

<file path=ppt/slides/_rels/slide24.xml.rels><?xml version="1.0" encoding="UTF-8" standalone="yes"?>
<Relationships xmlns="http://schemas.openxmlformats.org/package/2006/relationships"><Relationship Id="rId3" Type="http://schemas.openxmlformats.org/officeDocument/2006/relationships/image" Target="../media/image5.wmf"/><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hyperlink" Target="http://www.typingweb.com/" TargetMode="Externa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hyperlink" Target="warmup%20typing%20practice.docx" TargetMode="Externa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8.xml"/><Relationship Id="rId1" Type="http://schemas.openxmlformats.org/officeDocument/2006/relationships/slideLayout" Target="../slideLayouts/slideLayout7.xml"/><Relationship Id="rId6" Type="http://schemas.openxmlformats.org/officeDocument/2006/relationships/hyperlink" Target="https://newsela.com/" TargetMode="External"/><Relationship Id="rId5" Type="http://schemas.openxmlformats.org/officeDocument/2006/relationships/image" Target="../media/image19.png"/><Relationship Id="rId4" Type="http://schemas.openxmlformats.org/officeDocument/2006/relationships/hyperlink" Target="L2passagepractice.docx" TargetMode="External"/></Relationships>
</file>

<file path=ppt/slides/_rels/slide29.xml.rels><?xml version="1.0" encoding="UTF-8" standalone="yes"?>
<Relationships xmlns="http://schemas.openxmlformats.org/package/2006/relationships"><Relationship Id="rId2" Type="http://schemas.openxmlformats.org/officeDocument/2006/relationships/hyperlink" Target="Ltest_copymovepaste.docx" TargetMode="Externa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5.wmf"/><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openxmlformats.org/officeDocument/2006/relationships/hyperlink" Target="http://www.typingweb.com/" TargetMode="External"/></Relationships>
</file>

<file path=ppt/slides/_rels/slide31.xml.rels><?xml version="1.0" encoding="UTF-8" standalone="yes"?>
<Relationships xmlns="http://schemas.openxmlformats.org/package/2006/relationships"><Relationship Id="rId3" Type="http://schemas.openxmlformats.org/officeDocument/2006/relationships/image" Target="../media/image5.wmf"/><Relationship Id="rId2" Type="http://schemas.openxmlformats.org/officeDocument/2006/relationships/notesSlide" Target="../notesSlides/notesSlide20.xml"/><Relationship Id="rId1" Type="http://schemas.openxmlformats.org/officeDocument/2006/relationships/slideLayout" Target="../slideLayouts/slideLayout2.xml"/><Relationship Id="rId4" Type="http://schemas.openxmlformats.org/officeDocument/2006/relationships/hyperlink" Target="http://www.typingweb.com/" TargetMode="External"/></Relationships>
</file>

<file path=ppt/slides/_rels/slide32.xml.rels><?xml version="1.0" encoding="UTF-8" standalone="yes"?>
<Relationships xmlns="http://schemas.openxmlformats.org/package/2006/relationships"><Relationship Id="rId2" Type="http://schemas.openxmlformats.org/officeDocument/2006/relationships/hyperlink" Target="https://newsela.com/" TargetMode="Externa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notesSlide" Target="../notesSlides/notesSlide3.xml"/><Relationship Id="rId1" Type="http://schemas.openxmlformats.org/officeDocument/2006/relationships/slideLayout" Target="../slideLayouts/slideLayout5.xml"/><Relationship Id="rId6" Type="http://schemas.openxmlformats.org/officeDocument/2006/relationships/image" Target="../media/image4.png"/><Relationship Id="rId5" Type="http://schemas.openxmlformats.org/officeDocument/2006/relationships/slide" Target="slide5.xml"/><Relationship Id="rId4" Type="http://schemas.openxmlformats.org/officeDocument/2006/relationships/image" Target="../media/image3.wmf"/></Relationships>
</file>

<file path=ppt/slides/_rels/slide5.xml.rels><?xml version="1.0" encoding="UTF-8" standalone="yes"?>
<Relationships xmlns="http://schemas.openxmlformats.org/package/2006/relationships"><Relationship Id="rId3" Type="http://schemas.openxmlformats.org/officeDocument/2006/relationships/hyperlink" Target="http://abcya.com/computer_vocabulary.htm" TargetMode="External"/><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hyperlink" Target="http://www.typingweb.com/teacherportal" TargetMode="Externa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hyperlink" Target="https://www.youtube.com/watch?feature=player_embedded&amp;v=NLw7lH52h-8" TargetMode="External"/><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5.wmf"/><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hyperlink" Target="http://www.typingweb.com/" TargetMode="Externa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lang="en-US" sz="8000" dirty="0" smtClean="0"/>
              <a:t>Computer Literacy</a:t>
            </a:r>
            <a:endParaRPr lang="en-US" sz="8000" dirty="0"/>
          </a:p>
        </p:txBody>
      </p:sp>
      <p:sp>
        <p:nvSpPr>
          <p:cNvPr id="3" name="Subtitle 2"/>
          <p:cNvSpPr>
            <a:spLocks noGrp="1"/>
          </p:cNvSpPr>
          <p:nvPr>
            <p:ph type="subTitle" idx="1"/>
          </p:nvPr>
        </p:nvSpPr>
        <p:spPr>
          <a:xfrm>
            <a:off x="533400" y="3962400"/>
            <a:ext cx="7854696" cy="1752600"/>
          </a:xfrm>
        </p:spPr>
        <p:txBody>
          <a:bodyPr/>
          <a:lstStyle/>
          <a:p>
            <a:pPr algn="ctr"/>
            <a:r>
              <a:rPr lang="en-US" dirty="0" smtClean="0"/>
              <a:t>Lessons for </a:t>
            </a:r>
          </a:p>
          <a:p>
            <a:pPr algn="ctr"/>
            <a:r>
              <a:rPr lang="en-US" dirty="0" smtClean="0"/>
              <a:t>Keyboarding </a:t>
            </a:r>
          </a:p>
          <a:p>
            <a:pPr algn="ctr"/>
            <a:r>
              <a:rPr lang="en-US" dirty="0" smtClean="0"/>
              <a:t>Office program features</a:t>
            </a:r>
            <a:endParaRPr lang="en-US"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3124200" y="914400"/>
            <a:ext cx="2514600" cy="609600"/>
          </a:xfrm>
          <a:prstGeom prst="rect">
            <a:avLst/>
          </a:prstGeom>
        </p:spPr>
        <p:txBody>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5000" b="0" i="0" u="none" strike="noStrike" kern="1200" cap="none" spc="0" normalizeH="0" baseline="0" noProof="0" dirty="0" smtClean="0">
                <a:ln>
                  <a:noFill/>
                </a:ln>
                <a:solidFill>
                  <a:schemeClr val="tx2"/>
                </a:solidFill>
                <a:effectLst/>
                <a:uLnTx/>
                <a:uFillTx/>
                <a:latin typeface="+mj-lt"/>
                <a:ea typeface="+mj-ea"/>
                <a:cs typeface="+mj-cs"/>
              </a:rPr>
              <a:t>Lesson 2</a:t>
            </a:r>
            <a:endParaRPr kumimoji="0" lang="en-US" sz="5000" b="0" i="0" u="none" strike="noStrike" kern="1200" cap="none" spc="0" normalizeH="0" baseline="0" noProof="0" dirty="0">
              <a:ln>
                <a:noFill/>
              </a:ln>
              <a:solidFill>
                <a:schemeClr val="tx2"/>
              </a:solidFill>
              <a:effectLst/>
              <a:uLnTx/>
              <a:uFillTx/>
              <a:latin typeface="+mj-lt"/>
              <a:ea typeface="+mj-ea"/>
              <a:cs typeface="+mj-cs"/>
            </a:endParaRPr>
          </a:p>
        </p:txBody>
      </p:sp>
      <p:sp>
        <p:nvSpPr>
          <p:cNvPr id="3" name="TextBox 2"/>
          <p:cNvSpPr txBox="1"/>
          <p:nvPr/>
        </p:nvSpPr>
        <p:spPr>
          <a:xfrm>
            <a:off x="3200400" y="1828800"/>
            <a:ext cx="2417778" cy="400110"/>
          </a:xfrm>
          <a:prstGeom prst="rect">
            <a:avLst/>
          </a:prstGeom>
          <a:noFill/>
        </p:spPr>
        <p:txBody>
          <a:bodyPr wrap="none" rtlCol="0">
            <a:spAutoFit/>
          </a:bodyPr>
          <a:lstStyle/>
          <a:p>
            <a:r>
              <a:rPr lang="en-US" sz="2000" dirty="0" smtClean="0"/>
              <a:t>a. Warm-up Activity</a:t>
            </a:r>
            <a:endParaRPr lang="en-US" sz="2000" dirty="0"/>
          </a:p>
        </p:txBody>
      </p:sp>
      <p:pic>
        <p:nvPicPr>
          <p:cNvPr id="1026" name="Picture 2"/>
          <p:cNvPicPr>
            <a:picLocks noChangeAspect="1" noChangeArrowheads="1"/>
          </p:cNvPicPr>
          <p:nvPr/>
        </p:nvPicPr>
        <p:blipFill>
          <a:blip r:embed="rId2" cstate="print"/>
          <a:srcRect/>
          <a:stretch>
            <a:fillRect/>
          </a:stretch>
        </p:blipFill>
        <p:spPr bwMode="auto">
          <a:xfrm>
            <a:off x="1295400" y="3048000"/>
            <a:ext cx="6172200" cy="19812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5410200" y="0"/>
            <a:ext cx="2971800" cy="819912"/>
          </a:xfrm>
          <a:prstGeom prst="rect">
            <a:avLst/>
          </a:prstGeom>
        </p:spPr>
        <p:txBody>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5000" b="0" i="0" u="none" strike="noStrike" kern="1200" cap="none" spc="0" normalizeH="0" baseline="0" noProof="0" dirty="0" smtClean="0">
                <a:ln>
                  <a:noFill/>
                </a:ln>
                <a:solidFill>
                  <a:schemeClr val="tx2"/>
                </a:solidFill>
                <a:effectLst/>
                <a:uLnTx/>
                <a:uFillTx/>
                <a:latin typeface="+mj-lt"/>
                <a:ea typeface="+mj-ea"/>
                <a:cs typeface="+mj-cs"/>
              </a:rPr>
              <a:t>Lesson 2</a:t>
            </a:r>
            <a:endParaRPr kumimoji="0" lang="en-US" sz="5000" b="0" i="0" u="none" strike="noStrike" kern="1200" cap="none" spc="0" normalizeH="0" baseline="0" noProof="0" dirty="0">
              <a:ln>
                <a:noFill/>
              </a:ln>
              <a:solidFill>
                <a:schemeClr val="tx2"/>
              </a:solidFill>
              <a:effectLst/>
              <a:uLnTx/>
              <a:uFillTx/>
              <a:latin typeface="+mj-lt"/>
              <a:ea typeface="+mj-ea"/>
              <a:cs typeface="+mj-cs"/>
            </a:endParaRPr>
          </a:p>
        </p:txBody>
      </p:sp>
      <p:sp>
        <p:nvSpPr>
          <p:cNvPr id="3" name="TextBox 2"/>
          <p:cNvSpPr txBox="1"/>
          <p:nvPr/>
        </p:nvSpPr>
        <p:spPr>
          <a:xfrm>
            <a:off x="1219200" y="1752600"/>
            <a:ext cx="6932154" cy="523220"/>
          </a:xfrm>
          <a:prstGeom prst="rect">
            <a:avLst/>
          </a:prstGeom>
          <a:noFill/>
        </p:spPr>
        <p:txBody>
          <a:bodyPr wrap="none" rtlCol="0">
            <a:spAutoFit/>
          </a:bodyPr>
          <a:lstStyle/>
          <a:p>
            <a:r>
              <a:rPr lang="en-US" sz="2800" dirty="0" smtClean="0"/>
              <a:t>Feature: Highlight, Boldface, and Underline</a:t>
            </a:r>
            <a:endParaRPr lang="en-US" sz="2800" dirty="0"/>
          </a:p>
        </p:txBody>
      </p:sp>
      <p:sp>
        <p:nvSpPr>
          <p:cNvPr id="4" name="TextBox 3"/>
          <p:cNvSpPr txBox="1"/>
          <p:nvPr/>
        </p:nvSpPr>
        <p:spPr>
          <a:xfrm>
            <a:off x="1371600" y="2819400"/>
            <a:ext cx="6629400" cy="2123658"/>
          </a:xfrm>
          <a:prstGeom prst="rect">
            <a:avLst/>
          </a:prstGeom>
          <a:noFill/>
        </p:spPr>
        <p:txBody>
          <a:bodyPr wrap="square" rtlCol="0">
            <a:spAutoFit/>
          </a:bodyPr>
          <a:lstStyle/>
          <a:p>
            <a:r>
              <a:rPr lang="en-US" dirty="0"/>
              <a:t/>
            </a:r>
            <a:br>
              <a:rPr lang="en-US" dirty="0"/>
            </a:br>
            <a:r>
              <a:rPr lang="en-US" sz="2400" b="1" dirty="0"/>
              <a:t>Goal/Objective</a:t>
            </a:r>
            <a:r>
              <a:rPr lang="en-US" sz="2400" dirty="0" smtClean="0"/>
              <a:t>: </a:t>
            </a:r>
          </a:p>
          <a:p>
            <a:r>
              <a:rPr lang="en-US" sz="2400" dirty="0" smtClean="0"/>
              <a:t>Student </a:t>
            </a:r>
            <a:r>
              <a:rPr lang="en-US" sz="2400" dirty="0"/>
              <a:t>will highlight, bold face</a:t>
            </a:r>
            <a:r>
              <a:rPr lang="en-US" sz="2400" dirty="0" smtClean="0"/>
              <a:t>, underline</a:t>
            </a:r>
            <a:r>
              <a:rPr lang="en-US" sz="2400" dirty="0"/>
              <a:t>, and italicize designated text with 100% accuracy </a:t>
            </a:r>
            <a:r>
              <a:rPr lang="en-US" sz="2400" dirty="0" smtClean="0"/>
              <a:t>demonstrated on </a:t>
            </a:r>
            <a:r>
              <a:rPr lang="en-US" sz="2400" dirty="0"/>
              <a:t>submitted document.</a:t>
            </a:r>
            <a:r>
              <a:rPr lang="en-US" dirty="0"/>
              <a:t/>
            </a:r>
            <a:br>
              <a:rPr lang="en-US" dirty="0"/>
            </a:br>
            <a:endParaRPr lang="en-US"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2133600" y="838200"/>
            <a:ext cx="4756046" cy="400110"/>
          </a:xfrm>
          <a:prstGeom prst="rect">
            <a:avLst/>
          </a:prstGeom>
          <a:noFill/>
        </p:spPr>
        <p:txBody>
          <a:bodyPr wrap="none" rtlCol="0">
            <a:spAutoFit/>
          </a:bodyPr>
          <a:lstStyle/>
          <a:p>
            <a:r>
              <a:rPr lang="en-US" sz="2000" b="1" dirty="0" smtClean="0"/>
              <a:t>Tool Bar Features  for word processing</a:t>
            </a:r>
            <a:endParaRPr lang="en-US" sz="2000" b="1" dirty="0"/>
          </a:p>
        </p:txBody>
      </p:sp>
      <p:pic>
        <p:nvPicPr>
          <p:cNvPr id="1026" name="Picture 2"/>
          <p:cNvPicPr>
            <a:picLocks noChangeAspect="1" noChangeArrowheads="1"/>
          </p:cNvPicPr>
          <p:nvPr/>
        </p:nvPicPr>
        <p:blipFill>
          <a:blip r:embed="rId3" cstate="print"/>
          <a:srcRect/>
          <a:stretch>
            <a:fillRect/>
          </a:stretch>
        </p:blipFill>
        <p:spPr bwMode="auto">
          <a:xfrm>
            <a:off x="3505200" y="4572000"/>
            <a:ext cx="2743200" cy="1285875"/>
          </a:xfrm>
          <a:prstGeom prst="rect">
            <a:avLst/>
          </a:prstGeom>
          <a:noFill/>
          <a:ln w="9525">
            <a:noFill/>
            <a:miter lim="800000"/>
            <a:headEnd/>
            <a:tailEnd/>
          </a:ln>
        </p:spPr>
      </p:pic>
      <p:pic>
        <p:nvPicPr>
          <p:cNvPr id="1027" name="Picture 3"/>
          <p:cNvPicPr>
            <a:picLocks noChangeAspect="1" noChangeArrowheads="1"/>
          </p:cNvPicPr>
          <p:nvPr/>
        </p:nvPicPr>
        <p:blipFill>
          <a:blip r:embed="rId4" cstate="print"/>
          <a:srcRect/>
          <a:stretch>
            <a:fillRect/>
          </a:stretch>
        </p:blipFill>
        <p:spPr bwMode="auto">
          <a:xfrm>
            <a:off x="152400" y="5257800"/>
            <a:ext cx="1628775" cy="1123950"/>
          </a:xfrm>
          <a:prstGeom prst="rect">
            <a:avLst/>
          </a:prstGeom>
          <a:noFill/>
          <a:ln w="9525">
            <a:noFill/>
            <a:miter lim="800000"/>
            <a:headEnd/>
            <a:tailEnd/>
          </a:ln>
        </p:spPr>
      </p:pic>
      <p:pic>
        <p:nvPicPr>
          <p:cNvPr id="1028" name="Picture 4"/>
          <p:cNvPicPr>
            <a:picLocks noChangeAspect="1" noChangeArrowheads="1"/>
          </p:cNvPicPr>
          <p:nvPr/>
        </p:nvPicPr>
        <p:blipFill>
          <a:blip r:embed="rId5" cstate="print"/>
          <a:srcRect/>
          <a:stretch>
            <a:fillRect/>
          </a:stretch>
        </p:blipFill>
        <p:spPr bwMode="auto">
          <a:xfrm>
            <a:off x="3124200" y="2209800"/>
            <a:ext cx="2828925" cy="1162050"/>
          </a:xfrm>
          <a:prstGeom prst="rect">
            <a:avLst/>
          </a:prstGeom>
          <a:noFill/>
          <a:ln w="9525">
            <a:noFill/>
            <a:miter lim="800000"/>
            <a:headEnd/>
            <a:tailEnd/>
          </a:ln>
        </p:spPr>
      </p:pic>
      <p:sp>
        <p:nvSpPr>
          <p:cNvPr id="6" name="TextBox 5"/>
          <p:cNvSpPr txBox="1"/>
          <p:nvPr/>
        </p:nvSpPr>
        <p:spPr>
          <a:xfrm>
            <a:off x="1752600" y="3886200"/>
            <a:ext cx="1221938" cy="369332"/>
          </a:xfrm>
          <a:prstGeom prst="rect">
            <a:avLst/>
          </a:prstGeom>
          <a:noFill/>
        </p:spPr>
        <p:txBody>
          <a:bodyPr wrap="none" rtlCol="0">
            <a:spAutoFit/>
          </a:bodyPr>
          <a:lstStyle/>
          <a:p>
            <a:r>
              <a:rPr lang="en-US" b="1" dirty="0" smtClean="0"/>
              <a:t>Bold Face</a:t>
            </a:r>
            <a:endParaRPr lang="en-US" b="1" dirty="0"/>
          </a:p>
        </p:txBody>
      </p:sp>
      <p:sp>
        <p:nvSpPr>
          <p:cNvPr id="7" name="TextBox 6"/>
          <p:cNvSpPr txBox="1"/>
          <p:nvPr/>
        </p:nvSpPr>
        <p:spPr>
          <a:xfrm>
            <a:off x="3733800" y="3886200"/>
            <a:ext cx="854746" cy="369332"/>
          </a:xfrm>
          <a:prstGeom prst="rect">
            <a:avLst/>
          </a:prstGeom>
          <a:noFill/>
        </p:spPr>
        <p:txBody>
          <a:bodyPr wrap="square" rtlCol="0">
            <a:spAutoFit/>
          </a:bodyPr>
          <a:lstStyle/>
          <a:p>
            <a:r>
              <a:rPr lang="en-US" i="1" dirty="0" smtClean="0"/>
              <a:t>Italics</a:t>
            </a:r>
            <a:endParaRPr lang="en-US" i="1" dirty="0"/>
          </a:p>
        </p:txBody>
      </p:sp>
      <p:sp>
        <p:nvSpPr>
          <p:cNvPr id="8" name="TextBox 7"/>
          <p:cNvSpPr txBox="1"/>
          <p:nvPr/>
        </p:nvSpPr>
        <p:spPr>
          <a:xfrm>
            <a:off x="4953000" y="1752600"/>
            <a:ext cx="1320874" cy="369332"/>
          </a:xfrm>
          <a:prstGeom prst="rect">
            <a:avLst/>
          </a:prstGeom>
          <a:noFill/>
        </p:spPr>
        <p:txBody>
          <a:bodyPr wrap="none" rtlCol="0">
            <a:spAutoFit/>
          </a:bodyPr>
          <a:lstStyle/>
          <a:p>
            <a:r>
              <a:rPr lang="en-US" u="sng" dirty="0" smtClean="0"/>
              <a:t>Underlined</a:t>
            </a:r>
            <a:endParaRPr lang="en-US" u="sng" dirty="0"/>
          </a:p>
        </p:txBody>
      </p:sp>
      <p:sp>
        <p:nvSpPr>
          <p:cNvPr id="9" name="TextBox 8"/>
          <p:cNvSpPr txBox="1"/>
          <p:nvPr/>
        </p:nvSpPr>
        <p:spPr>
          <a:xfrm>
            <a:off x="5257800" y="3581400"/>
            <a:ext cx="1140377" cy="369332"/>
          </a:xfrm>
          <a:prstGeom prst="rect">
            <a:avLst/>
          </a:prstGeom>
          <a:noFill/>
        </p:spPr>
        <p:txBody>
          <a:bodyPr wrap="none" rtlCol="0">
            <a:spAutoFit/>
          </a:bodyPr>
          <a:lstStyle/>
          <a:p>
            <a:r>
              <a:rPr lang="en-US" dirty="0" smtClean="0"/>
              <a:t>Highlight</a:t>
            </a:r>
            <a:endParaRPr lang="en-US" dirty="0"/>
          </a:p>
        </p:txBody>
      </p:sp>
      <p:cxnSp>
        <p:nvCxnSpPr>
          <p:cNvPr id="11" name="Straight Arrow Connector 10"/>
          <p:cNvCxnSpPr/>
          <p:nvPr/>
        </p:nvCxnSpPr>
        <p:spPr>
          <a:xfrm flipH="1">
            <a:off x="3962400" y="2133600"/>
            <a:ext cx="1066800" cy="7620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4" name="Straight Arrow Connector 13"/>
          <p:cNvCxnSpPr/>
          <p:nvPr/>
        </p:nvCxnSpPr>
        <p:spPr>
          <a:xfrm flipV="1">
            <a:off x="2514600" y="3124200"/>
            <a:ext cx="762000" cy="7620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8" name="Straight Arrow Connector 17"/>
          <p:cNvCxnSpPr>
            <a:stCxn id="9" idx="1"/>
          </p:cNvCxnSpPr>
          <p:nvPr/>
        </p:nvCxnSpPr>
        <p:spPr>
          <a:xfrm flipV="1">
            <a:off x="5257800" y="3048000"/>
            <a:ext cx="0" cy="718066"/>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3" name="Straight Arrow Connector 22"/>
          <p:cNvCxnSpPr/>
          <p:nvPr/>
        </p:nvCxnSpPr>
        <p:spPr>
          <a:xfrm flipH="1" flipV="1">
            <a:off x="3657600" y="3124200"/>
            <a:ext cx="381000" cy="8382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30" name="TextBox 29"/>
          <p:cNvSpPr txBox="1"/>
          <p:nvPr/>
        </p:nvSpPr>
        <p:spPr>
          <a:xfrm>
            <a:off x="228600" y="6248400"/>
            <a:ext cx="1525867" cy="369332"/>
          </a:xfrm>
          <a:prstGeom prst="rect">
            <a:avLst/>
          </a:prstGeom>
          <a:noFill/>
        </p:spPr>
        <p:txBody>
          <a:bodyPr wrap="none" rtlCol="0">
            <a:spAutoFit/>
          </a:bodyPr>
          <a:lstStyle/>
          <a:p>
            <a:r>
              <a:rPr lang="en-US" dirty="0" err="1" smtClean="0"/>
              <a:t>SMARTboard</a:t>
            </a:r>
            <a:endParaRPr lang="en-US" dirty="0"/>
          </a:p>
        </p:txBody>
      </p:sp>
    </p:spTree>
    <p:extLst>
      <p:ext uri="{BB962C8B-B14F-4D97-AF65-F5344CB8AC3E}">
        <p14:creationId xmlns:p14="http://schemas.microsoft.com/office/powerpoint/2010/main" xmlns="" val="3761072867"/>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791200" y="-11482"/>
            <a:ext cx="1143000" cy="369332"/>
          </a:xfrm>
          <a:prstGeom prst="rect">
            <a:avLst/>
          </a:prstGeom>
        </p:spPr>
        <p:txBody>
          <a:bodyPr wrap="square">
            <a:spAutoFit/>
          </a:bodyPr>
          <a:lstStyle/>
          <a:p>
            <a:pPr lvl="0" algn="ctr">
              <a:spcBef>
                <a:spcPct val="0"/>
              </a:spcBef>
              <a:defRPr/>
            </a:pPr>
            <a:r>
              <a:rPr lang="en-US" dirty="0">
                <a:solidFill>
                  <a:schemeClr val="tx2"/>
                </a:solidFill>
              </a:rPr>
              <a:t>Lesson 2</a:t>
            </a:r>
          </a:p>
        </p:txBody>
      </p:sp>
      <p:pic>
        <p:nvPicPr>
          <p:cNvPr id="1026" name="Picture 2"/>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76200" y="1447800"/>
            <a:ext cx="9067800" cy="44958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4" name="TextBox 3"/>
          <p:cNvSpPr txBox="1"/>
          <p:nvPr/>
        </p:nvSpPr>
        <p:spPr>
          <a:xfrm>
            <a:off x="1066800" y="1828800"/>
            <a:ext cx="7339894" cy="369332"/>
          </a:xfrm>
          <a:prstGeom prst="rect">
            <a:avLst/>
          </a:prstGeom>
          <a:noFill/>
        </p:spPr>
        <p:txBody>
          <a:bodyPr wrap="none" rtlCol="0">
            <a:spAutoFit/>
          </a:bodyPr>
          <a:lstStyle/>
          <a:p>
            <a:r>
              <a:rPr lang="en-US" dirty="0" smtClean="0"/>
              <a:t>Read questions.       Highlight, Underline , italicize answers to questions.</a:t>
            </a:r>
            <a:endParaRPr lang="en-US" dirty="0"/>
          </a:p>
        </p:txBody>
      </p:sp>
    </p:spTree>
    <p:extLst>
      <p:ext uri="{BB962C8B-B14F-4D97-AF65-F5344CB8AC3E}">
        <p14:creationId xmlns:p14="http://schemas.microsoft.com/office/powerpoint/2010/main" xmlns="" val="1030863762"/>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800100" y="914400"/>
            <a:ext cx="7429500" cy="5495925"/>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Tree>
    <p:extLst>
      <p:ext uri="{BB962C8B-B14F-4D97-AF65-F5344CB8AC3E}">
        <p14:creationId xmlns:p14="http://schemas.microsoft.com/office/powerpoint/2010/main" xmlns="" val="1953421489"/>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923925" y="723900"/>
            <a:ext cx="7296150" cy="54102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Tree>
    <p:extLst>
      <p:ext uri="{BB962C8B-B14F-4D97-AF65-F5344CB8AC3E}">
        <p14:creationId xmlns:p14="http://schemas.microsoft.com/office/powerpoint/2010/main" xmlns="" val="1281911023"/>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743200" y="1828800"/>
            <a:ext cx="3581172" cy="923330"/>
          </a:xfrm>
          <a:prstGeom prst="rect">
            <a:avLst/>
          </a:prstGeom>
          <a:noFill/>
        </p:spPr>
        <p:txBody>
          <a:bodyPr wrap="square" lIns="91440" tIns="45720" rIns="91440" bIns="45720">
            <a:spAutoFit/>
          </a:bodyPr>
          <a:lstStyle/>
          <a:p>
            <a:pPr algn="ctr"/>
            <a:r>
              <a:rPr lang="en-US" sz="5400" b="1" cap="none" spc="0" dirty="0" smtClean="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rPr>
              <a:t>TEST OUT</a:t>
            </a:r>
            <a:endParaRPr lang="en-US" sz="5400" b="1" cap="none" spc="0" dirty="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endParaRPr>
          </a:p>
        </p:txBody>
      </p:sp>
      <p:sp>
        <p:nvSpPr>
          <p:cNvPr id="3" name="TextBox 2"/>
          <p:cNvSpPr txBox="1"/>
          <p:nvPr/>
        </p:nvSpPr>
        <p:spPr>
          <a:xfrm>
            <a:off x="1600200" y="3886200"/>
            <a:ext cx="3935949" cy="369332"/>
          </a:xfrm>
          <a:prstGeom prst="rect">
            <a:avLst/>
          </a:prstGeom>
          <a:noFill/>
        </p:spPr>
        <p:txBody>
          <a:bodyPr wrap="none" rtlCol="0">
            <a:spAutoFit/>
          </a:bodyPr>
          <a:lstStyle/>
          <a:p>
            <a:r>
              <a:rPr lang="en-US" dirty="0" smtClean="0"/>
              <a:t>Once you know the skill then test out.</a:t>
            </a:r>
            <a:endParaRPr lang="en-US"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762000"/>
            <a:ext cx="8458200" cy="5909310"/>
          </a:xfrm>
          <a:prstGeom prst="rect">
            <a:avLst/>
          </a:prstGeom>
        </p:spPr>
        <p:txBody>
          <a:bodyPr wrap="square">
            <a:spAutoFit/>
          </a:bodyPr>
          <a:lstStyle/>
          <a:p>
            <a:r>
              <a:rPr lang="en-US" dirty="0"/>
              <a:t>Submitted by : (name) _______________________      </a:t>
            </a:r>
          </a:p>
          <a:p>
            <a:r>
              <a:rPr lang="en-US" dirty="0"/>
              <a:t>Directions: After reading decide </a:t>
            </a:r>
          </a:p>
          <a:p>
            <a:r>
              <a:rPr lang="en-US" dirty="0"/>
              <a:t>which 2 items you will highlight ___  </a:t>
            </a:r>
          </a:p>
          <a:p>
            <a:r>
              <a:rPr lang="en-US" dirty="0"/>
              <a:t>which 2 items to bold face__  </a:t>
            </a:r>
          </a:p>
          <a:p>
            <a:r>
              <a:rPr lang="en-US" dirty="0"/>
              <a:t>which 2 items to underline___  </a:t>
            </a:r>
          </a:p>
          <a:p>
            <a:r>
              <a:rPr lang="en-US" dirty="0"/>
              <a:t>and which 2 items to italicize____.</a:t>
            </a:r>
          </a:p>
          <a:p>
            <a:r>
              <a:rPr lang="en-US" b="1" dirty="0" smtClean="0"/>
              <a:t>________________________________________________________________________</a:t>
            </a:r>
            <a:endParaRPr lang="en-US" dirty="0"/>
          </a:p>
          <a:p>
            <a:r>
              <a:rPr lang="en-US" dirty="0"/>
              <a:t>Hi Uncle Devin,</a:t>
            </a:r>
          </a:p>
          <a:p>
            <a:r>
              <a:rPr lang="en-US" dirty="0"/>
              <a:t>It’s been awhile since we visited.   We</a:t>
            </a:r>
            <a:r>
              <a:rPr lang="en-US" i="1" dirty="0"/>
              <a:t> </a:t>
            </a:r>
            <a:r>
              <a:rPr lang="en-US" dirty="0"/>
              <a:t>should meet on Sunday.  Which one would be good for you?</a:t>
            </a:r>
          </a:p>
          <a:p>
            <a:r>
              <a:rPr lang="en-US" dirty="0"/>
              <a:t>We can meet in the middle somewhere since we would both have a two hour drive.  What city would that be?</a:t>
            </a:r>
          </a:p>
          <a:p>
            <a:r>
              <a:rPr lang="en-US" dirty="0"/>
              <a:t>Please let me know which</a:t>
            </a:r>
            <a:r>
              <a:rPr lang="en-US" b="1" dirty="0"/>
              <a:t> </a:t>
            </a:r>
            <a:r>
              <a:rPr lang="en-US" dirty="0"/>
              <a:t>Sunday and which restaurant would be good for you.  If you are not able to make the drive, then let me know.   I can drive down and pick you up to go out or to bring food in and eat at your house.</a:t>
            </a:r>
          </a:p>
          <a:p>
            <a:r>
              <a:rPr lang="en-US" dirty="0"/>
              <a:t>Let me know your decision.</a:t>
            </a:r>
          </a:p>
          <a:p>
            <a:r>
              <a:rPr lang="en-US" dirty="0"/>
              <a:t>Your </a:t>
            </a:r>
            <a:r>
              <a:rPr lang="en-US" dirty="0" smtClean="0"/>
              <a:t>niece,</a:t>
            </a:r>
            <a:endParaRPr lang="en-US" dirty="0"/>
          </a:p>
          <a:p>
            <a:r>
              <a:rPr lang="en-US" dirty="0"/>
              <a:t> </a:t>
            </a:r>
            <a:r>
              <a:rPr lang="en-US" dirty="0" err="1" smtClean="0"/>
              <a:t>Shantea</a:t>
            </a:r>
            <a:endParaRPr lang="en-US" dirty="0" smtClean="0"/>
          </a:p>
          <a:p>
            <a:endParaRPr lang="en-US" dirty="0"/>
          </a:p>
          <a:p>
            <a:r>
              <a:rPr lang="en-US" dirty="0" smtClean="0"/>
              <a:t>(Click on the link below and complete. Make </a:t>
            </a:r>
            <a:r>
              <a:rPr lang="en-US" dirty="0"/>
              <a:t>sure your teacher </a:t>
            </a:r>
            <a:r>
              <a:rPr lang="en-US" dirty="0" smtClean="0"/>
              <a:t>sees.)</a:t>
            </a:r>
          </a:p>
          <a:p>
            <a:endParaRPr lang="en-US" dirty="0"/>
          </a:p>
        </p:txBody>
      </p:sp>
      <p:sp>
        <p:nvSpPr>
          <p:cNvPr id="3" name="TextBox 2"/>
          <p:cNvSpPr txBox="1"/>
          <p:nvPr/>
        </p:nvSpPr>
        <p:spPr>
          <a:xfrm>
            <a:off x="5867400" y="0"/>
            <a:ext cx="1981200" cy="646331"/>
          </a:xfrm>
          <a:prstGeom prst="rect">
            <a:avLst/>
          </a:prstGeom>
          <a:noFill/>
        </p:spPr>
        <p:txBody>
          <a:bodyPr wrap="square" rtlCol="0">
            <a:spAutoFit/>
          </a:bodyPr>
          <a:lstStyle/>
          <a:p>
            <a:r>
              <a:rPr lang="en-US" sz="3600" dirty="0" smtClean="0"/>
              <a:t>Test Out</a:t>
            </a:r>
            <a:endParaRPr lang="en-US" sz="3600" dirty="0"/>
          </a:p>
        </p:txBody>
      </p:sp>
      <p:sp>
        <p:nvSpPr>
          <p:cNvPr id="4" name="Rectangle 3"/>
          <p:cNvSpPr/>
          <p:nvPr/>
        </p:nvSpPr>
        <p:spPr>
          <a:xfrm>
            <a:off x="381000" y="6211669"/>
            <a:ext cx="8001000" cy="369332"/>
          </a:xfrm>
          <a:prstGeom prst="rect">
            <a:avLst/>
          </a:prstGeom>
        </p:spPr>
        <p:txBody>
          <a:bodyPr wrap="square">
            <a:spAutoFit/>
          </a:bodyPr>
          <a:lstStyle/>
          <a:p>
            <a:r>
              <a:rPr lang="en-US" dirty="0" smtClean="0">
                <a:hlinkClick r:id="rId2" action="ppaction://hlinkfile"/>
              </a:rPr>
              <a:t>..\..\My Documents\PARCC tech\L2_TEST_bolditalhighunder.docx</a:t>
            </a:r>
            <a:endParaRPr lang="en-US" dirty="0"/>
          </a:p>
        </p:txBody>
      </p:sp>
    </p:spTree>
    <p:extLst>
      <p:ext uri="{BB962C8B-B14F-4D97-AF65-F5344CB8AC3E}">
        <p14:creationId xmlns:p14="http://schemas.microsoft.com/office/powerpoint/2010/main" xmlns="" val="795017653"/>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Keyboard Practice</a:t>
            </a:r>
            <a:endParaRPr lang="en-US" dirty="0"/>
          </a:p>
        </p:txBody>
      </p:sp>
      <p:sp>
        <p:nvSpPr>
          <p:cNvPr id="6" name="Content Placeholder 5"/>
          <p:cNvSpPr>
            <a:spLocks noGrp="1"/>
          </p:cNvSpPr>
          <p:nvPr>
            <p:ph idx="1"/>
          </p:nvPr>
        </p:nvSpPr>
        <p:spPr>
          <a:xfrm>
            <a:off x="457200" y="1935480"/>
            <a:ext cx="8229600" cy="655320"/>
          </a:xfrm>
        </p:spPr>
        <p:txBody>
          <a:bodyPr/>
          <a:lstStyle/>
          <a:p>
            <a:r>
              <a:rPr lang="en-US" dirty="0" smtClean="0"/>
              <a:t>You have ___  minutes to practice keyboarding</a:t>
            </a:r>
            <a:endParaRPr lang="en-US" dirty="0"/>
          </a:p>
        </p:txBody>
      </p:sp>
      <p:pic>
        <p:nvPicPr>
          <p:cNvPr id="1028" name="Picture 4" descr="C:\Documents and Settings\Scaine\Local Settings\Temporary Internet Files\Content.IE5\V5ZOGO72\MC900384022[1].wmf"/>
          <p:cNvPicPr>
            <a:picLocks noChangeAspect="1" noChangeArrowheads="1"/>
          </p:cNvPicPr>
          <p:nvPr/>
        </p:nvPicPr>
        <p:blipFill>
          <a:blip r:embed="rId3" cstate="print"/>
          <a:srcRect/>
          <a:stretch>
            <a:fillRect/>
          </a:stretch>
        </p:blipFill>
        <p:spPr bwMode="auto">
          <a:xfrm>
            <a:off x="6324600" y="3810000"/>
            <a:ext cx="1630363" cy="1893888"/>
          </a:xfrm>
          <a:prstGeom prst="rect">
            <a:avLst/>
          </a:prstGeom>
          <a:noFill/>
        </p:spPr>
      </p:pic>
      <p:sp>
        <p:nvSpPr>
          <p:cNvPr id="8" name="TextBox 7"/>
          <p:cNvSpPr txBox="1"/>
          <p:nvPr/>
        </p:nvSpPr>
        <p:spPr>
          <a:xfrm>
            <a:off x="2057400" y="2971800"/>
            <a:ext cx="1366656" cy="369332"/>
          </a:xfrm>
          <a:prstGeom prst="rect">
            <a:avLst/>
          </a:prstGeom>
          <a:noFill/>
        </p:spPr>
        <p:txBody>
          <a:bodyPr wrap="none" rtlCol="0">
            <a:spAutoFit/>
          </a:bodyPr>
          <a:lstStyle/>
          <a:p>
            <a:r>
              <a:rPr lang="en-US" dirty="0" smtClean="0"/>
              <a:t>Get Started </a:t>
            </a:r>
            <a:endParaRPr lang="en-US" dirty="0"/>
          </a:p>
        </p:txBody>
      </p:sp>
      <p:sp>
        <p:nvSpPr>
          <p:cNvPr id="9" name="Rectangle 8"/>
          <p:cNvSpPr/>
          <p:nvPr/>
        </p:nvSpPr>
        <p:spPr>
          <a:xfrm>
            <a:off x="3886200" y="3962400"/>
            <a:ext cx="1375761" cy="369332"/>
          </a:xfrm>
          <a:prstGeom prst="rect">
            <a:avLst/>
          </a:prstGeom>
        </p:spPr>
        <p:txBody>
          <a:bodyPr wrap="none">
            <a:spAutoFit/>
          </a:bodyPr>
          <a:lstStyle/>
          <a:p>
            <a:r>
              <a:rPr lang="en-US" dirty="0" err="1" smtClean="0">
                <a:hlinkClick r:id="rId4"/>
              </a:rPr>
              <a:t>TypingWeb</a:t>
            </a:r>
            <a:r>
              <a:rPr lang="en-US" dirty="0" smtClean="0"/>
              <a:t> </a:t>
            </a:r>
            <a:endParaRPr lang="en-US" dirty="0"/>
          </a:p>
        </p:txBody>
      </p:sp>
    </p:spTree>
  </p:cSld>
  <p:clrMapOvr>
    <a:masterClrMapping/>
  </p:clrMapOv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Lesson 3</a:t>
            </a:r>
            <a:endParaRPr lang="en-US" dirty="0"/>
          </a:p>
        </p:txBody>
      </p:sp>
      <p:sp>
        <p:nvSpPr>
          <p:cNvPr id="3" name="Content Placeholder 2"/>
          <p:cNvSpPr>
            <a:spLocks noGrp="1"/>
          </p:cNvSpPr>
          <p:nvPr>
            <p:ph idx="1"/>
          </p:nvPr>
        </p:nvSpPr>
        <p:spPr>
          <a:xfrm>
            <a:off x="3352800" y="2819400"/>
            <a:ext cx="2133600" cy="457200"/>
          </a:xfrm>
        </p:spPr>
        <p:txBody>
          <a:bodyPr>
            <a:normAutofit lnSpcReduction="10000"/>
          </a:bodyPr>
          <a:lstStyle/>
          <a:p>
            <a:pPr algn="ctr">
              <a:buNone/>
            </a:pPr>
            <a:r>
              <a:rPr lang="en-US" dirty="0" smtClean="0"/>
              <a:t>a. Warm-up</a:t>
            </a:r>
          </a:p>
        </p:txBody>
      </p:sp>
      <p:sp>
        <p:nvSpPr>
          <p:cNvPr id="4" name="Rectangle 3"/>
          <p:cNvSpPr/>
          <p:nvPr/>
        </p:nvSpPr>
        <p:spPr>
          <a:xfrm>
            <a:off x="2350729" y="3810000"/>
            <a:ext cx="4206344" cy="523220"/>
          </a:xfrm>
          <a:prstGeom prst="rect">
            <a:avLst/>
          </a:prstGeom>
        </p:spPr>
        <p:txBody>
          <a:bodyPr wrap="none">
            <a:spAutoFit/>
          </a:bodyPr>
          <a:lstStyle/>
          <a:p>
            <a:pPr algn="ctr"/>
            <a:r>
              <a:rPr lang="en-US" sz="2800" dirty="0" smtClean="0"/>
              <a:t>b. Feature: Drag and Drop</a:t>
            </a:r>
            <a:endParaRPr lang="en-US" sz="2800" dirty="0"/>
          </a:p>
        </p:txBody>
      </p:sp>
      <p:sp>
        <p:nvSpPr>
          <p:cNvPr id="5" name="Rectangle 4"/>
          <p:cNvSpPr/>
          <p:nvPr/>
        </p:nvSpPr>
        <p:spPr>
          <a:xfrm>
            <a:off x="3429000" y="4876800"/>
            <a:ext cx="2591350" cy="523220"/>
          </a:xfrm>
          <a:prstGeom prst="rect">
            <a:avLst/>
          </a:prstGeom>
        </p:spPr>
        <p:txBody>
          <a:bodyPr wrap="none">
            <a:spAutoFit/>
          </a:bodyPr>
          <a:lstStyle/>
          <a:p>
            <a:pPr algn="ctr"/>
            <a:r>
              <a:rPr lang="en-US" sz="2800" dirty="0"/>
              <a:t>c</a:t>
            </a:r>
            <a:r>
              <a:rPr lang="en-US" sz="2800" dirty="0" smtClean="0"/>
              <a:t>. Keyboarding </a:t>
            </a:r>
            <a:endParaRPr lang="en-US" sz="2800"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5867400" y="3352800"/>
            <a:ext cx="914400" cy="457200"/>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p:nvSpPr>
        <p:spPr>
          <a:xfrm>
            <a:off x="4800600" y="3200400"/>
            <a:ext cx="914400" cy="5334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533400" y="609600"/>
            <a:ext cx="8229600" cy="856488"/>
          </a:xfrm>
          <a:solidFill>
            <a:schemeClr val="bg1"/>
          </a:solidFill>
        </p:spPr>
        <p:txBody>
          <a:bodyPr/>
          <a:lstStyle/>
          <a:p>
            <a:r>
              <a:rPr lang="en-US" dirty="0" smtClean="0"/>
              <a:t>Prior Skill- save documents</a:t>
            </a:r>
            <a:endParaRPr lang="en-US" dirty="0"/>
          </a:p>
        </p:txBody>
      </p:sp>
      <p:sp>
        <p:nvSpPr>
          <p:cNvPr id="3" name="Content Placeholder 2"/>
          <p:cNvSpPr>
            <a:spLocks noGrp="1"/>
          </p:cNvSpPr>
          <p:nvPr>
            <p:ph idx="1"/>
          </p:nvPr>
        </p:nvSpPr>
        <p:spPr>
          <a:solidFill>
            <a:schemeClr val="bg1"/>
          </a:solidFill>
        </p:spPr>
        <p:txBody>
          <a:bodyPr>
            <a:normAutofit fontScale="92500" lnSpcReduction="10000"/>
          </a:bodyPr>
          <a:lstStyle/>
          <a:p>
            <a:r>
              <a:rPr lang="en-US" dirty="0" smtClean="0"/>
              <a:t>1. After you are done with a task, </a:t>
            </a:r>
          </a:p>
          <a:p>
            <a:pPr marL="0" indent="0">
              <a:buNone/>
            </a:pPr>
            <a:r>
              <a:rPr lang="en-US" dirty="0" smtClean="0"/>
              <a:t>       raise your hand for your teacher to see it.</a:t>
            </a:r>
          </a:p>
          <a:p>
            <a:endParaRPr lang="en-US" dirty="0" smtClean="0"/>
          </a:p>
          <a:p>
            <a:r>
              <a:rPr lang="en-US" dirty="0" smtClean="0"/>
              <a:t>2. In Office Word go to top left and click on </a:t>
            </a:r>
          </a:p>
          <a:p>
            <a:endParaRPr lang="en-US" dirty="0"/>
          </a:p>
          <a:p>
            <a:r>
              <a:rPr lang="en-US" dirty="0" smtClean="0"/>
              <a:t>3. Menu drops down click on ‘save as’</a:t>
            </a:r>
          </a:p>
          <a:p>
            <a:endParaRPr lang="en-US" dirty="0"/>
          </a:p>
          <a:p>
            <a:r>
              <a:rPr lang="en-US" dirty="0" smtClean="0"/>
              <a:t>4. Type in </a:t>
            </a:r>
            <a:r>
              <a:rPr lang="en-US" dirty="0"/>
              <a:t>: </a:t>
            </a:r>
            <a:r>
              <a:rPr lang="en-US" dirty="0" smtClean="0"/>
              <a:t>L(number).</a:t>
            </a:r>
            <a:r>
              <a:rPr lang="en-US" dirty="0" err="1" smtClean="0"/>
              <a:t>yourname.test</a:t>
            </a:r>
            <a:r>
              <a:rPr lang="en-US" dirty="0" smtClean="0"/>
              <a:t> , in the bottom box</a:t>
            </a:r>
          </a:p>
          <a:p>
            <a:endParaRPr lang="en-US" dirty="0"/>
          </a:p>
          <a:p>
            <a:r>
              <a:rPr lang="en-US" dirty="0" smtClean="0"/>
              <a:t>5. Click </a:t>
            </a:r>
            <a:r>
              <a:rPr lang="en-US" dirty="0" err="1" smtClean="0"/>
              <a:t>Save,at</a:t>
            </a:r>
            <a:r>
              <a:rPr lang="en-US" dirty="0" smtClean="0"/>
              <a:t> the bottom right</a:t>
            </a:r>
            <a:endParaRPr lang="en-US" dirty="0"/>
          </a:p>
        </p:txBody>
      </p:sp>
      <p:sp>
        <p:nvSpPr>
          <p:cNvPr id="6" name="Rectangle 5"/>
          <p:cNvSpPr/>
          <p:nvPr/>
        </p:nvSpPr>
        <p:spPr>
          <a:xfrm>
            <a:off x="6553200" y="3124200"/>
            <a:ext cx="990600" cy="381000"/>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File</a:t>
            </a:r>
            <a:endParaRPr lang="en-US" dirty="0"/>
          </a:p>
        </p:txBody>
      </p:sp>
      <p:pic>
        <p:nvPicPr>
          <p:cNvPr id="1026" name="Picture 2" descr="C:\Documents and Settings\Scaine\Local Settings\Temporary Internet Files\Content.IE5\D6HDLR9T\MP900316436[1].jpg"/>
          <p:cNvPicPr>
            <a:picLocks noChangeAspect="1" noChangeArrowheads="1"/>
          </p:cNvPicPr>
          <p:nvPr/>
        </p:nvPicPr>
        <p:blipFill>
          <a:blip r:embed="rId3" cstate="print"/>
          <a:srcRect/>
          <a:stretch>
            <a:fillRect/>
          </a:stretch>
        </p:blipFill>
        <p:spPr bwMode="auto">
          <a:xfrm>
            <a:off x="6553200" y="5486400"/>
            <a:ext cx="682388" cy="457200"/>
          </a:xfrm>
          <a:prstGeom prst="rect">
            <a:avLst/>
          </a:prstGeom>
          <a:noFill/>
        </p:spPr>
      </p:pic>
    </p:spTree>
    <p:extLst>
      <p:ext uri="{BB962C8B-B14F-4D97-AF65-F5344CB8AC3E}">
        <p14:creationId xmlns:p14="http://schemas.microsoft.com/office/powerpoint/2010/main" xmlns="" val="3943920690"/>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Drag and Drop</a:t>
            </a:r>
            <a:endParaRPr lang="en-US" dirty="0"/>
          </a:p>
        </p:txBody>
      </p:sp>
      <p:sp>
        <p:nvSpPr>
          <p:cNvPr id="3" name="Content Placeholder 2"/>
          <p:cNvSpPr>
            <a:spLocks noGrp="1"/>
          </p:cNvSpPr>
          <p:nvPr>
            <p:ph idx="1"/>
          </p:nvPr>
        </p:nvSpPr>
        <p:spPr/>
        <p:txBody>
          <a:bodyPr/>
          <a:lstStyle/>
          <a:p>
            <a:r>
              <a:rPr lang="en-US" dirty="0" smtClean="0"/>
              <a:t>This feature allow items to be moved.</a:t>
            </a:r>
          </a:p>
          <a:p>
            <a:endParaRPr lang="en-US" dirty="0" smtClean="0"/>
          </a:p>
          <a:p>
            <a:endParaRPr lang="en-US" dirty="0" smtClean="0"/>
          </a:p>
          <a:p>
            <a:endParaRPr lang="en-US" dirty="0" smtClean="0"/>
          </a:p>
          <a:p>
            <a:r>
              <a:rPr lang="en-US" dirty="0" smtClean="0"/>
              <a:t>Such as in categorizing objects or inserting text</a:t>
            </a:r>
            <a:endParaRPr lang="en-US"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5638800" y="0"/>
            <a:ext cx="2667000" cy="685800"/>
          </a:xfrm>
          <a:prstGeom prst="rect">
            <a:avLst/>
          </a:prstGeom>
        </p:spPr>
        <p:txBody>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5000" b="0" i="0" u="none" strike="noStrike" kern="1200" cap="none" spc="0" normalizeH="0" baseline="0" noProof="0" dirty="0" smtClean="0">
                <a:ln>
                  <a:noFill/>
                </a:ln>
                <a:solidFill>
                  <a:schemeClr val="tx2"/>
                </a:solidFill>
                <a:effectLst/>
                <a:uLnTx/>
                <a:uFillTx/>
                <a:latin typeface="+mj-lt"/>
                <a:ea typeface="+mj-ea"/>
                <a:cs typeface="+mj-cs"/>
              </a:rPr>
              <a:t>Lesson 3</a:t>
            </a:r>
            <a:endParaRPr kumimoji="0" lang="en-US" sz="5000" b="0" i="0" u="none" strike="noStrike" kern="1200" cap="none" spc="0" normalizeH="0" baseline="0" noProof="0" dirty="0">
              <a:ln>
                <a:noFill/>
              </a:ln>
              <a:solidFill>
                <a:schemeClr val="tx2"/>
              </a:solidFill>
              <a:effectLst/>
              <a:uLnTx/>
              <a:uFillTx/>
              <a:latin typeface="+mj-lt"/>
              <a:ea typeface="+mj-ea"/>
              <a:cs typeface="+mj-cs"/>
            </a:endParaRPr>
          </a:p>
        </p:txBody>
      </p:sp>
      <p:sp>
        <p:nvSpPr>
          <p:cNvPr id="4" name="Rectangle 3"/>
          <p:cNvSpPr/>
          <p:nvPr/>
        </p:nvSpPr>
        <p:spPr>
          <a:xfrm>
            <a:off x="762000" y="1295400"/>
            <a:ext cx="3611886" cy="523220"/>
          </a:xfrm>
          <a:prstGeom prst="rect">
            <a:avLst/>
          </a:prstGeom>
        </p:spPr>
        <p:txBody>
          <a:bodyPr wrap="none">
            <a:spAutoFit/>
          </a:bodyPr>
          <a:lstStyle/>
          <a:p>
            <a:r>
              <a:rPr lang="en-US" sz="2800" dirty="0" smtClean="0"/>
              <a:t>a. Warm-Up Activities</a:t>
            </a:r>
            <a:endParaRPr lang="en-US" sz="2800" dirty="0"/>
          </a:p>
        </p:txBody>
      </p:sp>
      <p:sp>
        <p:nvSpPr>
          <p:cNvPr id="5" name="TextBox 4"/>
          <p:cNvSpPr txBox="1"/>
          <p:nvPr/>
        </p:nvSpPr>
        <p:spPr>
          <a:xfrm>
            <a:off x="1143000" y="2286000"/>
            <a:ext cx="6489533" cy="369332"/>
          </a:xfrm>
          <a:prstGeom prst="rect">
            <a:avLst/>
          </a:prstGeom>
          <a:noFill/>
        </p:spPr>
        <p:txBody>
          <a:bodyPr wrap="none" rtlCol="0">
            <a:spAutoFit/>
          </a:bodyPr>
          <a:lstStyle/>
          <a:p>
            <a:r>
              <a:rPr lang="en-US" dirty="0" smtClean="0"/>
              <a:t>What keys do you need to practice on the keyboard?__________</a:t>
            </a:r>
            <a:endParaRPr lang="en-US" dirty="0"/>
          </a:p>
        </p:txBody>
      </p:sp>
      <p:sp>
        <p:nvSpPr>
          <p:cNvPr id="6" name="TextBox 5"/>
          <p:cNvSpPr txBox="1"/>
          <p:nvPr/>
        </p:nvSpPr>
        <p:spPr>
          <a:xfrm>
            <a:off x="1371600" y="3124200"/>
            <a:ext cx="4589654" cy="923330"/>
          </a:xfrm>
          <a:prstGeom prst="rect">
            <a:avLst/>
          </a:prstGeom>
          <a:noFill/>
        </p:spPr>
        <p:txBody>
          <a:bodyPr wrap="none" rtlCol="0">
            <a:spAutoFit/>
          </a:bodyPr>
          <a:lstStyle/>
          <a:p>
            <a:r>
              <a:rPr lang="en-US" dirty="0" smtClean="0"/>
              <a:t>What words can you make from these letter?</a:t>
            </a:r>
          </a:p>
          <a:p>
            <a:r>
              <a:rPr lang="en-US" dirty="0" smtClean="0"/>
              <a:t>       </a:t>
            </a:r>
          </a:p>
          <a:p>
            <a:r>
              <a:rPr lang="en-US" dirty="0" smtClean="0"/>
              <a:t>     e    c    t    y    o     h    n    l     o    g</a:t>
            </a:r>
            <a:endParaRPr lang="en-US" dirty="0"/>
          </a:p>
        </p:txBody>
      </p:sp>
      <p:sp>
        <p:nvSpPr>
          <p:cNvPr id="7" name="TextBox 6"/>
          <p:cNvSpPr txBox="1"/>
          <p:nvPr/>
        </p:nvSpPr>
        <p:spPr>
          <a:xfrm>
            <a:off x="4953000" y="4343400"/>
            <a:ext cx="3009670" cy="369332"/>
          </a:xfrm>
          <a:prstGeom prst="rect">
            <a:avLst/>
          </a:prstGeom>
          <a:noFill/>
        </p:spPr>
        <p:txBody>
          <a:bodyPr wrap="none" rtlCol="0">
            <a:spAutoFit/>
          </a:bodyPr>
          <a:lstStyle/>
          <a:p>
            <a:r>
              <a:rPr lang="en-US" dirty="0" smtClean="0">
                <a:hlinkClick r:id="rId3" action="ppaction://hlinkfile"/>
              </a:rPr>
              <a:t>Click here</a:t>
            </a:r>
            <a:r>
              <a:rPr lang="en-US" dirty="0" smtClean="0"/>
              <a:t> to access the form</a:t>
            </a:r>
            <a:endParaRPr lang="en-US" dirty="0"/>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cstate="print"/>
          <a:srcRect/>
          <a:stretch>
            <a:fillRect/>
          </a:stretch>
        </p:blipFill>
        <p:spPr bwMode="auto">
          <a:xfrm>
            <a:off x="762000" y="838200"/>
            <a:ext cx="7315200" cy="5137852"/>
          </a:xfrm>
          <a:prstGeom prst="rect">
            <a:avLst/>
          </a:prstGeom>
          <a:noFill/>
          <a:ln w="9525">
            <a:noFill/>
            <a:miter lim="800000"/>
            <a:headEnd/>
            <a:tailEnd/>
          </a:ln>
        </p:spPr>
      </p:pic>
      <p:sp>
        <p:nvSpPr>
          <p:cNvPr id="2" name="Title 1"/>
          <p:cNvSpPr>
            <a:spLocks noGrp="1"/>
          </p:cNvSpPr>
          <p:nvPr>
            <p:ph type="title"/>
          </p:nvPr>
        </p:nvSpPr>
        <p:spPr>
          <a:xfrm>
            <a:off x="5181600" y="0"/>
            <a:ext cx="2819400" cy="591312"/>
          </a:xfrm>
        </p:spPr>
        <p:txBody>
          <a:bodyPr>
            <a:normAutofit fontScale="90000"/>
          </a:bodyPr>
          <a:lstStyle/>
          <a:p>
            <a:pPr algn="ctr"/>
            <a:r>
              <a:rPr lang="en-US" dirty="0" smtClean="0"/>
              <a:t>Lesson 3</a:t>
            </a:r>
            <a:endParaRPr lang="en-US" dirty="0"/>
          </a:p>
        </p:txBody>
      </p:sp>
      <p:sp>
        <p:nvSpPr>
          <p:cNvPr id="4" name="Content Placeholder 3"/>
          <p:cNvSpPr txBox="1">
            <a:spLocks noGrp="1"/>
          </p:cNvSpPr>
          <p:nvPr>
            <p:ph idx="1"/>
          </p:nvPr>
        </p:nvSpPr>
        <p:spPr>
          <a:xfrm>
            <a:off x="990600" y="685800"/>
            <a:ext cx="3378041" cy="400110"/>
          </a:xfrm>
          <a:prstGeom prst="rect">
            <a:avLst/>
          </a:prstGeom>
          <a:noFill/>
        </p:spPr>
        <p:txBody>
          <a:bodyPr wrap="none" rtlCol="0">
            <a:spAutoFit/>
          </a:bodyPr>
          <a:lstStyle/>
          <a:p>
            <a:r>
              <a:rPr lang="en-US" sz="2000" dirty="0" smtClean="0"/>
              <a:t>B. Drag and Drop Features</a:t>
            </a:r>
            <a:endParaRPr lang="en-US" sz="2000" dirty="0"/>
          </a:p>
        </p:txBody>
      </p:sp>
      <p:pic>
        <p:nvPicPr>
          <p:cNvPr id="2051" name="Picture 3" descr="C:\Documents and Settings\Scaine\Local Settings\Temporary Internet Files\Content.IE5\LYT578LG\MC910216310[1].png">
            <a:hlinkClick r:id="rId3"/>
          </p:cNvPr>
          <p:cNvPicPr>
            <a:picLocks noChangeAspect="1" noChangeArrowheads="1"/>
          </p:cNvPicPr>
          <p:nvPr/>
        </p:nvPicPr>
        <p:blipFill>
          <a:blip r:embed="rId4" cstate="print"/>
          <a:srcRect/>
          <a:stretch>
            <a:fillRect/>
          </a:stretch>
        </p:blipFill>
        <p:spPr bwMode="auto">
          <a:xfrm>
            <a:off x="304800" y="2286000"/>
            <a:ext cx="685800" cy="287466"/>
          </a:xfrm>
          <a:prstGeom prst="rect">
            <a:avLst/>
          </a:prstGeom>
          <a:noFill/>
        </p:spPr>
      </p:pic>
      <p:pic>
        <p:nvPicPr>
          <p:cNvPr id="7" name="Picture 3" descr="C:\Documents and Settings\Scaine\Local Settings\Temporary Internet Files\Content.IE5\LYT578LG\MC910216310[1].png">
            <a:hlinkClick r:id="rId5"/>
          </p:cNvPr>
          <p:cNvPicPr>
            <a:picLocks noChangeAspect="1" noChangeArrowheads="1"/>
          </p:cNvPicPr>
          <p:nvPr/>
        </p:nvPicPr>
        <p:blipFill>
          <a:blip r:embed="rId4" cstate="print"/>
          <a:srcRect/>
          <a:stretch>
            <a:fillRect/>
          </a:stretch>
        </p:blipFill>
        <p:spPr bwMode="auto">
          <a:xfrm>
            <a:off x="304800" y="4419600"/>
            <a:ext cx="685800" cy="287466"/>
          </a:xfrm>
          <a:prstGeom prst="rect">
            <a:avLst/>
          </a:prstGeom>
          <a:noFill/>
        </p:spPr>
      </p:pic>
      <p:pic>
        <p:nvPicPr>
          <p:cNvPr id="8" name="Picture 3" descr="C:\Documents and Settings\Scaine\Local Settings\Temporary Internet Files\Content.IE5\LYT578LG\MC910216310[1].png">
            <a:hlinkClick r:id="rId6"/>
          </p:cNvPr>
          <p:cNvPicPr>
            <a:picLocks noChangeAspect="1" noChangeArrowheads="1"/>
          </p:cNvPicPr>
          <p:nvPr/>
        </p:nvPicPr>
        <p:blipFill>
          <a:blip r:embed="rId4" cstate="print"/>
          <a:srcRect/>
          <a:stretch>
            <a:fillRect/>
          </a:stretch>
        </p:blipFill>
        <p:spPr bwMode="auto">
          <a:xfrm rot="10800000">
            <a:off x="7924800" y="2209800"/>
            <a:ext cx="685800" cy="287466"/>
          </a:xfrm>
          <a:prstGeom prst="rect">
            <a:avLst/>
          </a:prstGeom>
          <a:noFill/>
        </p:spPr>
      </p:pic>
      <p:pic>
        <p:nvPicPr>
          <p:cNvPr id="9" name="Picture 3" descr="C:\Documents and Settings\Scaine\Local Settings\Temporary Internet Files\Content.IE5\LYT578LG\MC910216310[1].png">
            <a:hlinkClick r:id="rId7"/>
          </p:cNvPr>
          <p:cNvPicPr>
            <a:picLocks noChangeAspect="1" noChangeArrowheads="1"/>
          </p:cNvPicPr>
          <p:nvPr/>
        </p:nvPicPr>
        <p:blipFill>
          <a:blip r:embed="rId4" cstate="print"/>
          <a:srcRect/>
          <a:stretch>
            <a:fillRect/>
          </a:stretch>
        </p:blipFill>
        <p:spPr bwMode="auto">
          <a:xfrm rot="10800000">
            <a:off x="8001000" y="4343400"/>
            <a:ext cx="685800" cy="287466"/>
          </a:xfrm>
          <a:prstGeom prst="rect">
            <a:avLst/>
          </a:prstGeom>
          <a:noFill/>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762000"/>
            <a:ext cx="1219200" cy="743712"/>
          </a:xfrm>
        </p:spPr>
        <p:txBody>
          <a:bodyPr>
            <a:normAutofit fontScale="90000"/>
          </a:bodyPr>
          <a:lstStyle/>
          <a:p>
            <a:r>
              <a:rPr lang="en-US" dirty="0" smtClean="0"/>
              <a:t>Test</a:t>
            </a:r>
            <a:endParaRPr lang="en-US" dirty="0"/>
          </a:p>
        </p:txBody>
      </p:sp>
      <p:sp>
        <p:nvSpPr>
          <p:cNvPr id="3" name="Content Placeholder 2"/>
          <p:cNvSpPr>
            <a:spLocks noGrp="1"/>
          </p:cNvSpPr>
          <p:nvPr>
            <p:ph idx="1"/>
          </p:nvPr>
        </p:nvSpPr>
        <p:spPr/>
        <p:txBody>
          <a:bodyPr/>
          <a:lstStyle/>
          <a:p>
            <a:r>
              <a:rPr lang="en-US" dirty="0" smtClean="0"/>
              <a:t>Name: _________________   DRAG and DROP</a:t>
            </a:r>
          </a:p>
          <a:p>
            <a:r>
              <a:rPr lang="en-US" dirty="0" smtClean="0"/>
              <a:t>1. Drag two pictures and drop into the  lines on the table.</a:t>
            </a:r>
          </a:p>
          <a:p>
            <a:endParaRPr lang="en-US" dirty="0" smtClean="0"/>
          </a:p>
          <a:p>
            <a:endParaRPr lang="en-US" dirty="0"/>
          </a:p>
        </p:txBody>
      </p:sp>
      <p:sp>
        <p:nvSpPr>
          <p:cNvPr id="4" name="TextBox 3"/>
          <p:cNvSpPr txBox="1"/>
          <p:nvPr/>
        </p:nvSpPr>
        <p:spPr>
          <a:xfrm>
            <a:off x="1447800" y="533400"/>
            <a:ext cx="3149965" cy="646331"/>
          </a:xfrm>
          <a:prstGeom prst="rect">
            <a:avLst/>
          </a:prstGeom>
          <a:noFill/>
        </p:spPr>
        <p:txBody>
          <a:bodyPr wrap="none" rtlCol="0">
            <a:spAutoFit/>
          </a:bodyPr>
          <a:lstStyle/>
          <a:p>
            <a:r>
              <a:rPr lang="en-US" sz="3600" dirty="0" smtClean="0"/>
              <a:t>Drag and Drop</a:t>
            </a:r>
            <a:endParaRPr lang="en-US" sz="3600" dirty="0"/>
          </a:p>
        </p:txBody>
      </p:sp>
      <p:graphicFrame>
        <p:nvGraphicFramePr>
          <p:cNvPr id="7" name="Table 6"/>
          <p:cNvGraphicFramePr>
            <a:graphicFrameLocks noGrp="1"/>
          </p:cNvGraphicFramePr>
          <p:nvPr/>
        </p:nvGraphicFramePr>
        <p:xfrm>
          <a:off x="1143000" y="3581400"/>
          <a:ext cx="6096000" cy="741680"/>
        </p:xfrm>
        <a:graphic>
          <a:graphicData uri="http://schemas.openxmlformats.org/drawingml/2006/table">
            <a:tbl>
              <a:tblPr firstRow="1" bandRow="1">
                <a:tableStyleId>{5C22544A-7EE6-4342-B048-85BDC9FD1C3A}</a:tableStyleId>
              </a:tblPr>
              <a:tblGrid>
                <a:gridCol w="6096000"/>
              </a:tblGrid>
              <a:tr h="370840">
                <a:tc>
                  <a:txBody>
                    <a:bodyPr/>
                    <a:lstStyle/>
                    <a:p>
                      <a:endParaRPr lang="en-US" dirty="0"/>
                    </a:p>
                  </a:txBody>
                  <a:tcPr/>
                </a:tc>
              </a:tr>
              <a:tr h="370840">
                <a:tc>
                  <a:txBody>
                    <a:bodyPr/>
                    <a:lstStyle/>
                    <a:p>
                      <a:endParaRPr lang="en-US" dirty="0"/>
                    </a:p>
                  </a:txBody>
                  <a:tcPr/>
                </a:tc>
              </a:tr>
            </a:tbl>
          </a:graphicData>
        </a:graphic>
      </p:graphicFrame>
      <p:sp>
        <p:nvSpPr>
          <p:cNvPr id="8" name="TextBox 7"/>
          <p:cNvSpPr txBox="1"/>
          <p:nvPr/>
        </p:nvSpPr>
        <p:spPr>
          <a:xfrm>
            <a:off x="1143000" y="5257800"/>
            <a:ext cx="2893869" cy="369332"/>
          </a:xfrm>
          <a:prstGeom prst="rect">
            <a:avLst/>
          </a:prstGeom>
          <a:noFill/>
        </p:spPr>
        <p:txBody>
          <a:bodyPr wrap="none" rtlCol="0">
            <a:spAutoFit/>
          </a:bodyPr>
          <a:lstStyle/>
          <a:p>
            <a:r>
              <a:rPr lang="en-US" dirty="0" smtClean="0">
                <a:hlinkClick r:id="rId2" action="ppaction://hlinkfile"/>
              </a:rPr>
              <a:t>Click</a:t>
            </a:r>
            <a:r>
              <a:rPr lang="en-US" dirty="0" smtClean="0"/>
              <a:t> here to download test</a:t>
            </a:r>
            <a:endParaRPr lang="en-US" dirty="0"/>
          </a:p>
        </p:txBody>
      </p:sp>
      <p:pic>
        <p:nvPicPr>
          <p:cNvPr id="1026" name="Picture 2" descr="C:\Program Files\Microsoft Office\MEDIA\CAGCAT10\j0300520.gif"/>
          <p:cNvPicPr>
            <a:picLocks noChangeAspect="1" noChangeArrowheads="1" noCrop="1"/>
          </p:cNvPicPr>
          <p:nvPr/>
        </p:nvPicPr>
        <p:blipFill>
          <a:blip r:embed="rId3" cstate="print"/>
          <a:srcRect/>
          <a:stretch>
            <a:fillRect/>
          </a:stretch>
        </p:blipFill>
        <p:spPr bwMode="auto">
          <a:xfrm>
            <a:off x="4114799" y="4800600"/>
            <a:ext cx="1417675" cy="1219200"/>
          </a:xfrm>
          <a:prstGeom prst="rect">
            <a:avLst/>
          </a:prstGeom>
          <a:noFill/>
        </p:spPr>
      </p:pic>
      <p:pic>
        <p:nvPicPr>
          <p:cNvPr id="1027" name="Picture 3" descr="C:\Documents and Settings\Scaine\Local Settings\Temporary Internet Files\Content.IE5\E8LDZNOP\MP900405386[1].jpg"/>
          <p:cNvPicPr>
            <a:picLocks noChangeAspect="1" noChangeArrowheads="1"/>
          </p:cNvPicPr>
          <p:nvPr/>
        </p:nvPicPr>
        <p:blipFill>
          <a:blip r:embed="rId4" cstate="print"/>
          <a:srcRect/>
          <a:stretch>
            <a:fillRect/>
          </a:stretch>
        </p:blipFill>
        <p:spPr bwMode="auto">
          <a:xfrm>
            <a:off x="6553200" y="5029200"/>
            <a:ext cx="1706880" cy="1219200"/>
          </a:xfrm>
          <a:prstGeom prst="rect">
            <a:avLst/>
          </a:prstGeom>
          <a:noFill/>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Keyboard Practice</a:t>
            </a:r>
            <a:endParaRPr lang="en-US" dirty="0"/>
          </a:p>
        </p:txBody>
      </p:sp>
      <p:sp>
        <p:nvSpPr>
          <p:cNvPr id="6" name="Content Placeholder 5"/>
          <p:cNvSpPr>
            <a:spLocks noGrp="1"/>
          </p:cNvSpPr>
          <p:nvPr>
            <p:ph idx="1"/>
          </p:nvPr>
        </p:nvSpPr>
        <p:spPr>
          <a:xfrm>
            <a:off x="457200" y="1935480"/>
            <a:ext cx="8229600" cy="655320"/>
          </a:xfrm>
        </p:spPr>
        <p:txBody>
          <a:bodyPr/>
          <a:lstStyle/>
          <a:p>
            <a:r>
              <a:rPr lang="en-US" dirty="0" smtClean="0"/>
              <a:t>You have ___  minutes to practice keyboarding</a:t>
            </a:r>
            <a:endParaRPr lang="en-US" dirty="0"/>
          </a:p>
        </p:txBody>
      </p:sp>
      <p:pic>
        <p:nvPicPr>
          <p:cNvPr id="1028" name="Picture 4" descr="C:\Documents and Settings\Scaine\Local Settings\Temporary Internet Files\Content.IE5\V5ZOGO72\MC900384022[1].wmf"/>
          <p:cNvPicPr>
            <a:picLocks noChangeAspect="1" noChangeArrowheads="1"/>
          </p:cNvPicPr>
          <p:nvPr/>
        </p:nvPicPr>
        <p:blipFill>
          <a:blip r:embed="rId3" cstate="print"/>
          <a:srcRect/>
          <a:stretch>
            <a:fillRect/>
          </a:stretch>
        </p:blipFill>
        <p:spPr bwMode="auto">
          <a:xfrm>
            <a:off x="6324600" y="3810000"/>
            <a:ext cx="1630363" cy="1893888"/>
          </a:xfrm>
          <a:prstGeom prst="rect">
            <a:avLst/>
          </a:prstGeom>
          <a:noFill/>
        </p:spPr>
      </p:pic>
      <p:sp>
        <p:nvSpPr>
          <p:cNvPr id="8" name="TextBox 7"/>
          <p:cNvSpPr txBox="1"/>
          <p:nvPr/>
        </p:nvSpPr>
        <p:spPr>
          <a:xfrm>
            <a:off x="2057400" y="2971800"/>
            <a:ext cx="1366656" cy="369332"/>
          </a:xfrm>
          <a:prstGeom prst="rect">
            <a:avLst/>
          </a:prstGeom>
          <a:noFill/>
        </p:spPr>
        <p:txBody>
          <a:bodyPr wrap="none" rtlCol="0">
            <a:spAutoFit/>
          </a:bodyPr>
          <a:lstStyle/>
          <a:p>
            <a:r>
              <a:rPr lang="en-US" dirty="0" smtClean="0"/>
              <a:t>Get Started </a:t>
            </a:r>
            <a:endParaRPr lang="en-US" dirty="0"/>
          </a:p>
        </p:txBody>
      </p:sp>
      <p:sp>
        <p:nvSpPr>
          <p:cNvPr id="9" name="Rectangle 8"/>
          <p:cNvSpPr/>
          <p:nvPr/>
        </p:nvSpPr>
        <p:spPr>
          <a:xfrm>
            <a:off x="3886200" y="3962400"/>
            <a:ext cx="1375761" cy="369332"/>
          </a:xfrm>
          <a:prstGeom prst="rect">
            <a:avLst/>
          </a:prstGeom>
        </p:spPr>
        <p:txBody>
          <a:bodyPr wrap="none">
            <a:spAutoFit/>
          </a:bodyPr>
          <a:lstStyle/>
          <a:p>
            <a:r>
              <a:rPr lang="en-US" dirty="0" err="1" smtClean="0">
                <a:hlinkClick r:id="rId4"/>
              </a:rPr>
              <a:t>TypingWeb</a:t>
            </a:r>
            <a:r>
              <a:rPr lang="en-US" dirty="0" smtClean="0"/>
              <a:t> </a:t>
            </a:r>
            <a:endParaRPr lang="en-US" dirty="0"/>
          </a:p>
        </p:txBody>
      </p:sp>
    </p:spTree>
  </p:cSld>
  <p:clrMapOvr>
    <a:masterClrMapping/>
  </p:clrMapOv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Lesson 4</a:t>
            </a:r>
            <a:endParaRPr lang="en-US" dirty="0"/>
          </a:p>
        </p:txBody>
      </p:sp>
      <p:sp>
        <p:nvSpPr>
          <p:cNvPr id="3" name="Content Placeholder 2"/>
          <p:cNvSpPr>
            <a:spLocks noGrp="1"/>
          </p:cNvSpPr>
          <p:nvPr>
            <p:ph idx="1"/>
          </p:nvPr>
        </p:nvSpPr>
        <p:spPr>
          <a:xfrm>
            <a:off x="3352800" y="2819400"/>
            <a:ext cx="2133600" cy="457200"/>
          </a:xfrm>
        </p:spPr>
        <p:txBody>
          <a:bodyPr>
            <a:normAutofit lnSpcReduction="10000"/>
          </a:bodyPr>
          <a:lstStyle/>
          <a:p>
            <a:pPr algn="ctr">
              <a:buNone/>
            </a:pPr>
            <a:r>
              <a:rPr lang="en-US" dirty="0" smtClean="0"/>
              <a:t>a. Warm-up</a:t>
            </a:r>
          </a:p>
        </p:txBody>
      </p:sp>
      <p:sp>
        <p:nvSpPr>
          <p:cNvPr id="4" name="Rectangle 3"/>
          <p:cNvSpPr/>
          <p:nvPr/>
        </p:nvSpPr>
        <p:spPr>
          <a:xfrm>
            <a:off x="2113131" y="3810000"/>
            <a:ext cx="4681539" cy="523220"/>
          </a:xfrm>
          <a:prstGeom prst="rect">
            <a:avLst/>
          </a:prstGeom>
        </p:spPr>
        <p:txBody>
          <a:bodyPr wrap="none">
            <a:spAutoFit/>
          </a:bodyPr>
          <a:lstStyle/>
          <a:p>
            <a:pPr algn="ctr"/>
            <a:r>
              <a:rPr lang="en-US" sz="2800" dirty="0" smtClean="0"/>
              <a:t>b. Feature: Copy, Move, Paste</a:t>
            </a:r>
            <a:endParaRPr lang="en-US" sz="2800" dirty="0"/>
          </a:p>
        </p:txBody>
      </p:sp>
      <p:sp>
        <p:nvSpPr>
          <p:cNvPr id="5" name="Rectangle 4"/>
          <p:cNvSpPr/>
          <p:nvPr/>
        </p:nvSpPr>
        <p:spPr>
          <a:xfrm>
            <a:off x="3429000" y="4876800"/>
            <a:ext cx="2591350" cy="523220"/>
          </a:xfrm>
          <a:prstGeom prst="rect">
            <a:avLst/>
          </a:prstGeom>
        </p:spPr>
        <p:txBody>
          <a:bodyPr wrap="none">
            <a:spAutoFit/>
          </a:bodyPr>
          <a:lstStyle/>
          <a:p>
            <a:pPr algn="ctr"/>
            <a:r>
              <a:rPr lang="en-US" sz="2800" dirty="0"/>
              <a:t>c</a:t>
            </a:r>
            <a:r>
              <a:rPr lang="en-US" sz="2800" dirty="0" smtClean="0"/>
              <a:t>. Keyboarding </a:t>
            </a:r>
            <a:endParaRPr lang="en-US" sz="2800" dirty="0"/>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p:txBody>
          <a:bodyPr/>
          <a:lstStyle/>
          <a:p>
            <a:pPr algn="ctr"/>
            <a:r>
              <a:rPr lang="en-US" dirty="0" smtClean="0"/>
              <a:t>Lesson 4</a:t>
            </a:r>
            <a:endParaRPr lang="en-US" dirty="0"/>
          </a:p>
        </p:txBody>
      </p:sp>
      <p:sp>
        <p:nvSpPr>
          <p:cNvPr id="5" name="Content Placeholder 4"/>
          <p:cNvSpPr txBox="1">
            <a:spLocks noGrp="1"/>
          </p:cNvSpPr>
          <p:nvPr>
            <p:ph idx="1"/>
          </p:nvPr>
        </p:nvSpPr>
        <p:spPr>
          <a:xfrm>
            <a:off x="381000" y="1935480"/>
            <a:ext cx="4648200" cy="615553"/>
          </a:xfrm>
          <a:prstGeom prst="rect">
            <a:avLst/>
          </a:prstGeom>
          <a:noFill/>
        </p:spPr>
        <p:txBody>
          <a:bodyPr wrap="square" rtlCol="0">
            <a:spAutoFit/>
          </a:bodyPr>
          <a:lstStyle/>
          <a:p>
            <a:pPr lvl="1"/>
            <a:r>
              <a:rPr lang="en-US" sz="2800" dirty="0" smtClean="0"/>
              <a:t>a. </a:t>
            </a:r>
            <a:r>
              <a:rPr lang="en-US" sz="3400" dirty="0" smtClean="0"/>
              <a:t>Warm-Up Activity</a:t>
            </a:r>
            <a:endParaRPr lang="en-US" sz="3400" dirty="0"/>
          </a:p>
        </p:txBody>
      </p:sp>
      <p:sp>
        <p:nvSpPr>
          <p:cNvPr id="6" name="TextBox 5"/>
          <p:cNvSpPr txBox="1"/>
          <p:nvPr/>
        </p:nvSpPr>
        <p:spPr>
          <a:xfrm>
            <a:off x="2057400" y="3352800"/>
            <a:ext cx="734688" cy="369332"/>
          </a:xfrm>
          <a:prstGeom prst="rect">
            <a:avLst/>
          </a:prstGeom>
          <a:noFill/>
        </p:spPr>
        <p:txBody>
          <a:bodyPr wrap="none" rtlCol="0">
            <a:spAutoFit/>
          </a:bodyPr>
          <a:lstStyle/>
          <a:p>
            <a:r>
              <a:rPr lang="en-US" dirty="0" smtClean="0">
                <a:hlinkClick r:id="rId2" action="ppaction://hlinkfile"/>
              </a:rPr>
              <a:t>TYPE</a:t>
            </a:r>
            <a:endParaRPr lang="en-US" dirty="0"/>
          </a:p>
        </p:txBody>
      </p:sp>
      <p:sp>
        <p:nvSpPr>
          <p:cNvPr id="7" name="TextBox 6"/>
          <p:cNvSpPr txBox="1"/>
          <p:nvPr/>
        </p:nvSpPr>
        <p:spPr>
          <a:xfrm>
            <a:off x="990600" y="4191000"/>
            <a:ext cx="7102650" cy="369332"/>
          </a:xfrm>
          <a:prstGeom prst="rect">
            <a:avLst/>
          </a:prstGeom>
          <a:noFill/>
        </p:spPr>
        <p:txBody>
          <a:bodyPr wrap="none" rtlCol="0">
            <a:spAutoFit/>
          </a:bodyPr>
          <a:lstStyle/>
          <a:p>
            <a:r>
              <a:rPr lang="en-US" dirty="0" smtClean="0"/>
              <a:t>Click on the word type and choose a typing game to play for 5 minutes</a:t>
            </a:r>
            <a:endParaRPr lang="en-US" dirty="0"/>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457200" y="704088"/>
            <a:ext cx="8229600" cy="1143000"/>
          </a:xfrm>
          <a:prstGeom prst="rect">
            <a:avLst/>
          </a:prstGeom>
        </p:spPr>
        <p:txBody>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5000" b="0" i="0" u="none" strike="noStrike" kern="1200" cap="none" spc="0" normalizeH="0" baseline="0" noProof="0" dirty="0" smtClean="0">
                <a:ln>
                  <a:noFill/>
                </a:ln>
                <a:solidFill>
                  <a:schemeClr val="tx2"/>
                </a:solidFill>
                <a:effectLst/>
                <a:uLnTx/>
                <a:uFillTx/>
                <a:latin typeface="+mj-lt"/>
                <a:ea typeface="+mj-ea"/>
                <a:cs typeface="+mj-cs"/>
              </a:rPr>
              <a:t>Lesson 4</a:t>
            </a:r>
            <a:endParaRPr kumimoji="0" lang="en-US" sz="5000" b="0" i="0" u="none" strike="noStrike" kern="1200" cap="none" spc="0" normalizeH="0" baseline="0" noProof="0" dirty="0">
              <a:ln>
                <a:noFill/>
              </a:ln>
              <a:solidFill>
                <a:schemeClr val="tx2"/>
              </a:solidFill>
              <a:effectLst/>
              <a:uLnTx/>
              <a:uFillTx/>
              <a:latin typeface="+mj-lt"/>
              <a:ea typeface="+mj-ea"/>
              <a:cs typeface="+mj-cs"/>
            </a:endParaRPr>
          </a:p>
        </p:txBody>
      </p:sp>
      <p:sp>
        <p:nvSpPr>
          <p:cNvPr id="3" name="TextBox 2"/>
          <p:cNvSpPr txBox="1"/>
          <p:nvPr/>
        </p:nvSpPr>
        <p:spPr>
          <a:xfrm>
            <a:off x="2362200" y="1828800"/>
            <a:ext cx="4312271" cy="523220"/>
          </a:xfrm>
          <a:prstGeom prst="rect">
            <a:avLst/>
          </a:prstGeom>
          <a:noFill/>
        </p:spPr>
        <p:txBody>
          <a:bodyPr wrap="none" rtlCol="0">
            <a:spAutoFit/>
          </a:bodyPr>
          <a:lstStyle/>
          <a:p>
            <a:r>
              <a:rPr lang="en-US" sz="2800" dirty="0" smtClean="0"/>
              <a:t>Feature: Copy, Move, Paste</a:t>
            </a:r>
            <a:endParaRPr lang="en-US" sz="2800" dirty="0"/>
          </a:p>
        </p:txBody>
      </p:sp>
      <p:sp>
        <p:nvSpPr>
          <p:cNvPr id="4" name="TextBox 3"/>
          <p:cNvSpPr txBox="1"/>
          <p:nvPr/>
        </p:nvSpPr>
        <p:spPr>
          <a:xfrm>
            <a:off x="304800" y="2895600"/>
            <a:ext cx="7848944" cy="369332"/>
          </a:xfrm>
          <a:prstGeom prst="rect">
            <a:avLst/>
          </a:prstGeom>
          <a:noFill/>
        </p:spPr>
        <p:txBody>
          <a:bodyPr wrap="none" rtlCol="0">
            <a:spAutoFit/>
          </a:bodyPr>
          <a:lstStyle/>
          <a:p>
            <a:r>
              <a:rPr lang="en-US" dirty="0" smtClean="0"/>
              <a:t>We want to copy something and move it to another location and leave it there</a:t>
            </a:r>
            <a:endParaRPr lang="en-US" dirty="0"/>
          </a:p>
        </p:txBody>
      </p:sp>
      <p:sp>
        <p:nvSpPr>
          <p:cNvPr id="5" name="Rectangle 4"/>
          <p:cNvSpPr/>
          <p:nvPr/>
        </p:nvSpPr>
        <p:spPr>
          <a:xfrm>
            <a:off x="1295400" y="4495800"/>
            <a:ext cx="1524000" cy="1219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Only moves</a:t>
            </a:r>
            <a:endParaRPr lang="en-US" dirty="0"/>
          </a:p>
        </p:txBody>
      </p:sp>
      <p:sp>
        <p:nvSpPr>
          <p:cNvPr id="6" name="Rounded Rectangle 5"/>
          <p:cNvSpPr/>
          <p:nvPr/>
        </p:nvSpPr>
        <p:spPr>
          <a:xfrm>
            <a:off x="5791200" y="4114800"/>
            <a:ext cx="2590800" cy="1143000"/>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en-US" dirty="0" smtClean="0"/>
              <a:t>Copy the word ‘copy’ and moved it.</a:t>
            </a:r>
          </a:p>
          <a:p>
            <a:pPr algn="ctr"/>
            <a:r>
              <a:rPr lang="en-US" dirty="0" smtClean="0"/>
              <a:t>Left original there.</a:t>
            </a:r>
            <a:endParaRPr lang="en-US" dirty="0"/>
          </a:p>
        </p:txBody>
      </p:sp>
      <p:sp>
        <p:nvSpPr>
          <p:cNvPr id="7" name="TextBox 6"/>
          <p:cNvSpPr txBox="1"/>
          <p:nvPr/>
        </p:nvSpPr>
        <p:spPr>
          <a:xfrm>
            <a:off x="1143000" y="3962400"/>
            <a:ext cx="184731" cy="369332"/>
          </a:xfrm>
          <a:prstGeom prst="rect">
            <a:avLst/>
          </a:prstGeom>
          <a:noFill/>
        </p:spPr>
        <p:txBody>
          <a:bodyPr wrap="none" rtlCol="0">
            <a:spAutoFit/>
          </a:bodyPr>
          <a:lstStyle/>
          <a:p>
            <a:endParaRPr lang="en-US" dirty="0"/>
          </a:p>
        </p:txBody>
      </p:sp>
      <p:pic>
        <p:nvPicPr>
          <p:cNvPr id="1026" name="Picture 2" descr="C:\Documents and Settings\Scaine\Local Settings\Temporary Internet Files\Content.IE5\E8LDZNOP\MP900430970[1].jpg"/>
          <p:cNvPicPr>
            <a:picLocks noChangeAspect="1" noChangeArrowheads="1"/>
          </p:cNvPicPr>
          <p:nvPr/>
        </p:nvPicPr>
        <p:blipFill>
          <a:blip r:embed="rId3" cstate="print"/>
          <a:srcRect/>
          <a:stretch>
            <a:fillRect/>
          </a:stretch>
        </p:blipFill>
        <p:spPr bwMode="auto">
          <a:xfrm>
            <a:off x="1676400" y="3962400"/>
            <a:ext cx="609600" cy="406241"/>
          </a:xfrm>
          <a:prstGeom prst="rect">
            <a:avLst/>
          </a:prstGeom>
          <a:noFill/>
        </p:spPr>
      </p:pic>
      <p:sp>
        <p:nvSpPr>
          <p:cNvPr id="9" name="Rectangle 8"/>
          <p:cNvSpPr/>
          <p:nvPr/>
        </p:nvSpPr>
        <p:spPr>
          <a:xfrm>
            <a:off x="7391400" y="3429000"/>
            <a:ext cx="649793" cy="369332"/>
          </a:xfrm>
          <a:prstGeom prst="rect">
            <a:avLst/>
          </a:prstGeom>
        </p:spPr>
        <p:txBody>
          <a:bodyPr wrap="none">
            <a:spAutoFit/>
          </a:bodyPr>
          <a:lstStyle/>
          <a:p>
            <a:r>
              <a:rPr lang="en-US" dirty="0" smtClean="0"/>
              <a:t>copy</a:t>
            </a:r>
            <a:endParaRPr lang="en-US" dirty="0"/>
          </a:p>
        </p:txBody>
      </p:sp>
      <p:cxnSp>
        <p:nvCxnSpPr>
          <p:cNvPr id="11" name="Straight Arrow Connector 10"/>
          <p:cNvCxnSpPr/>
          <p:nvPr/>
        </p:nvCxnSpPr>
        <p:spPr>
          <a:xfrm>
            <a:off x="1981200" y="3200400"/>
            <a:ext cx="5334000" cy="4572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0" presetClass="path" presetSubtype="0" accel="50000" decel="50000" fill="hold" nodeType="clickEffect">
                                  <p:stCondLst>
                                    <p:cond delay="0"/>
                                  </p:stCondLst>
                                  <p:childTnLst>
                                    <p:animMotion origin="layout" path="M -7.77778E-6 2.59259E-6 C 0.21961 0.08935 0.43923 0.1787 0.44583 0.17592 C 0.45243 0.17315 0.24635 0.07824 0.04027 -0.01667 " pathEditMode="relative" ptsTypes="aaA">
                                      <p:cBhvr>
                                        <p:cTn id="6" dur="2000" fill="hold"/>
                                        <p:tgtEl>
                                          <p:spTgt spid="1026"/>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cstate="print"/>
          <a:srcRect/>
          <a:stretch>
            <a:fillRect/>
          </a:stretch>
        </p:blipFill>
        <p:spPr bwMode="auto">
          <a:xfrm>
            <a:off x="914400" y="914400"/>
            <a:ext cx="3819525" cy="5105400"/>
          </a:xfrm>
          <a:prstGeom prst="rect">
            <a:avLst/>
          </a:prstGeom>
          <a:noFill/>
          <a:ln w="9525">
            <a:noFill/>
            <a:miter lim="800000"/>
            <a:headEnd/>
            <a:tailEnd/>
          </a:ln>
        </p:spPr>
      </p:pic>
      <p:pic>
        <p:nvPicPr>
          <p:cNvPr id="1027" name="Picture 3">
            <a:hlinkClick r:id="rId4" action="ppaction://hlinkfile"/>
          </p:cNvPr>
          <p:cNvPicPr>
            <a:picLocks noChangeAspect="1" noChangeArrowheads="1"/>
          </p:cNvPicPr>
          <p:nvPr/>
        </p:nvPicPr>
        <p:blipFill>
          <a:blip r:embed="rId5" cstate="print"/>
          <a:srcRect/>
          <a:stretch>
            <a:fillRect/>
          </a:stretch>
        </p:blipFill>
        <p:spPr bwMode="auto">
          <a:xfrm>
            <a:off x="5638800" y="1371600"/>
            <a:ext cx="1790700" cy="1952625"/>
          </a:xfrm>
          <a:prstGeom prst="rect">
            <a:avLst/>
          </a:prstGeom>
          <a:noFill/>
          <a:ln w="9525">
            <a:noFill/>
            <a:miter lim="800000"/>
            <a:headEnd/>
            <a:tailEnd/>
          </a:ln>
        </p:spPr>
      </p:pic>
      <p:sp>
        <p:nvSpPr>
          <p:cNvPr id="4" name="TextBox 3"/>
          <p:cNvSpPr txBox="1"/>
          <p:nvPr/>
        </p:nvSpPr>
        <p:spPr>
          <a:xfrm>
            <a:off x="5486400" y="3962400"/>
            <a:ext cx="2770054" cy="369332"/>
          </a:xfrm>
          <a:prstGeom prst="rect">
            <a:avLst/>
          </a:prstGeom>
          <a:noFill/>
        </p:spPr>
        <p:txBody>
          <a:bodyPr wrap="none" rtlCol="0">
            <a:spAutoFit/>
          </a:bodyPr>
          <a:lstStyle/>
          <a:p>
            <a:r>
              <a:rPr lang="en-US" dirty="0" smtClean="0">
                <a:hlinkClick r:id="rId4" action="ppaction://hlinkfile"/>
              </a:rPr>
              <a:t>Click</a:t>
            </a:r>
            <a:r>
              <a:rPr lang="en-US" dirty="0" smtClean="0"/>
              <a:t> to get to a paragraph</a:t>
            </a:r>
            <a:endParaRPr lang="en-US" dirty="0"/>
          </a:p>
        </p:txBody>
      </p:sp>
      <p:sp>
        <p:nvSpPr>
          <p:cNvPr id="5" name="TextBox 4"/>
          <p:cNvSpPr txBox="1"/>
          <p:nvPr/>
        </p:nvSpPr>
        <p:spPr>
          <a:xfrm>
            <a:off x="1143000" y="5334000"/>
            <a:ext cx="1011624" cy="369332"/>
          </a:xfrm>
          <a:prstGeom prst="rect">
            <a:avLst/>
          </a:prstGeom>
          <a:noFill/>
        </p:spPr>
        <p:txBody>
          <a:bodyPr wrap="none" rtlCol="0">
            <a:spAutoFit/>
          </a:bodyPr>
          <a:lstStyle/>
          <a:p>
            <a:r>
              <a:rPr lang="en-US" dirty="0" err="1" smtClean="0">
                <a:hlinkClick r:id="rId6"/>
              </a:rPr>
              <a:t>Newsela</a:t>
            </a:r>
            <a:endParaRPr lang="en-US" dirty="0"/>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200400" y="1905000"/>
            <a:ext cx="716222" cy="369332"/>
          </a:xfrm>
          <a:prstGeom prst="rect">
            <a:avLst/>
          </a:prstGeom>
          <a:noFill/>
        </p:spPr>
        <p:txBody>
          <a:bodyPr wrap="none" rtlCol="0">
            <a:spAutoFit/>
          </a:bodyPr>
          <a:lstStyle/>
          <a:p>
            <a:r>
              <a:rPr lang="en-US" dirty="0" smtClean="0"/>
              <a:t>TEST</a:t>
            </a:r>
            <a:endParaRPr lang="en-US" dirty="0"/>
          </a:p>
        </p:txBody>
      </p:sp>
      <p:sp>
        <p:nvSpPr>
          <p:cNvPr id="3" name="TextBox 2"/>
          <p:cNvSpPr txBox="1"/>
          <p:nvPr/>
        </p:nvSpPr>
        <p:spPr>
          <a:xfrm>
            <a:off x="1295400" y="3200400"/>
            <a:ext cx="7461658" cy="369332"/>
          </a:xfrm>
          <a:prstGeom prst="rect">
            <a:avLst/>
          </a:prstGeom>
          <a:noFill/>
        </p:spPr>
        <p:txBody>
          <a:bodyPr wrap="none" rtlCol="0">
            <a:spAutoFit/>
          </a:bodyPr>
          <a:lstStyle/>
          <a:p>
            <a:r>
              <a:rPr lang="en-US" dirty="0" smtClean="0"/>
              <a:t>Move text to new location.  Make sure you leave it in the current locations.</a:t>
            </a:r>
            <a:endParaRPr lang="en-US" dirty="0"/>
          </a:p>
        </p:txBody>
      </p:sp>
      <p:sp>
        <p:nvSpPr>
          <p:cNvPr id="4" name="TextBox 3"/>
          <p:cNvSpPr txBox="1"/>
          <p:nvPr/>
        </p:nvSpPr>
        <p:spPr>
          <a:xfrm>
            <a:off x="1143000" y="4800600"/>
            <a:ext cx="3098541" cy="369332"/>
          </a:xfrm>
          <a:prstGeom prst="rect">
            <a:avLst/>
          </a:prstGeom>
          <a:noFill/>
        </p:spPr>
        <p:txBody>
          <a:bodyPr wrap="none" rtlCol="0">
            <a:spAutoFit/>
          </a:bodyPr>
          <a:lstStyle/>
          <a:p>
            <a:r>
              <a:rPr lang="en-US" dirty="0" smtClean="0">
                <a:hlinkClick r:id="rId2" action="ppaction://hlinkfile"/>
              </a:rPr>
              <a:t>Click</a:t>
            </a:r>
            <a:r>
              <a:rPr lang="en-US" dirty="0" smtClean="0"/>
              <a:t> here to download TEST.</a:t>
            </a:r>
            <a:endParaRPr lang="en-US"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Lesson 1</a:t>
            </a:r>
            <a:endParaRPr lang="en-US" dirty="0"/>
          </a:p>
        </p:txBody>
      </p:sp>
      <p:sp>
        <p:nvSpPr>
          <p:cNvPr id="3" name="Content Placeholder 2"/>
          <p:cNvSpPr>
            <a:spLocks noGrp="1"/>
          </p:cNvSpPr>
          <p:nvPr>
            <p:ph idx="1"/>
          </p:nvPr>
        </p:nvSpPr>
        <p:spPr>
          <a:xfrm>
            <a:off x="1554185" y="2133600"/>
            <a:ext cx="5105400" cy="1219200"/>
          </a:xfrm>
        </p:spPr>
        <p:txBody>
          <a:bodyPr>
            <a:normAutofit/>
          </a:bodyPr>
          <a:lstStyle/>
          <a:p>
            <a:pPr algn="ctr">
              <a:buNone/>
            </a:pPr>
            <a:r>
              <a:rPr lang="en-US" sz="2800" dirty="0" smtClean="0"/>
              <a:t>a. Introduction to Computer</a:t>
            </a:r>
          </a:p>
          <a:p>
            <a:pPr algn="ctr">
              <a:buNone/>
            </a:pPr>
            <a:r>
              <a:rPr lang="en-US" sz="2800" dirty="0" smtClean="0"/>
              <a:t>  to identify items correctly</a:t>
            </a:r>
          </a:p>
        </p:txBody>
      </p:sp>
      <p:sp>
        <p:nvSpPr>
          <p:cNvPr id="4" name="Rectangle 3"/>
          <p:cNvSpPr/>
          <p:nvPr/>
        </p:nvSpPr>
        <p:spPr>
          <a:xfrm>
            <a:off x="1524000" y="4191000"/>
            <a:ext cx="5621924" cy="954107"/>
          </a:xfrm>
          <a:prstGeom prst="rect">
            <a:avLst/>
          </a:prstGeom>
        </p:spPr>
        <p:txBody>
          <a:bodyPr wrap="none">
            <a:spAutoFit/>
          </a:bodyPr>
          <a:lstStyle/>
          <a:p>
            <a:pPr algn="ctr"/>
            <a:r>
              <a:rPr lang="en-US" sz="2800" dirty="0" smtClean="0"/>
              <a:t>b. Introduction to Keyboarding</a:t>
            </a:r>
          </a:p>
          <a:p>
            <a:pPr algn="ctr"/>
            <a:r>
              <a:rPr lang="en-US" sz="2800" dirty="0" smtClean="0"/>
              <a:t>        to use the site for keyboarding </a:t>
            </a:r>
            <a:endParaRPr lang="en-US" sz="2800" dirty="0"/>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Keyboard Practice</a:t>
            </a:r>
            <a:endParaRPr lang="en-US" dirty="0"/>
          </a:p>
        </p:txBody>
      </p:sp>
      <p:sp>
        <p:nvSpPr>
          <p:cNvPr id="6" name="Content Placeholder 5"/>
          <p:cNvSpPr>
            <a:spLocks noGrp="1"/>
          </p:cNvSpPr>
          <p:nvPr>
            <p:ph idx="1"/>
          </p:nvPr>
        </p:nvSpPr>
        <p:spPr>
          <a:xfrm>
            <a:off x="457200" y="1935480"/>
            <a:ext cx="8229600" cy="655320"/>
          </a:xfrm>
        </p:spPr>
        <p:txBody>
          <a:bodyPr/>
          <a:lstStyle/>
          <a:p>
            <a:r>
              <a:rPr lang="en-US" dirty="0" smtClean="0"/>
              <a:t>You have ___  minutes to practice keyboarding</a:t>
            </a:r>
            <a:endParaRPr lang="en-US" dirty="0"/>
          </a:p>
        </p:txBody>
      </p:sp>
      <p:pic>
        <p:nvPicPr>
          <p:cNvPr id="1028" name="Picture 4" descr="C:\Documents and Settings\Scaine\Local Settings\Temporary Internet Files\Content.IE5\V5ZOGO72\MC900384022[1].wmf"/>
          <p:cNvPicPr>
            <a:picLocks noChangeAspect="1" noChangeArrowheads="1"/>
          </p:cNvPicPr>
          <p:nvPr/>
        </p:nvPicPr>
        <p:blipFill>
          <a:blip r:embed="rId3" cstate="print"/>
          <a:srcRect/>
          <a:stretch>
            <a:fillRect/>
          </a:stretch>
        </p:blipFill>
        <p:spPr bwMode="auto">
          <a:xfrm>
            <a:off x="6324600" y="3810000"/>
            <a:ext cx="1630363" cy="1893888"/>
          </a:xfrm>
          <a:prstGeom prst="rect">
            <a:avLst/>
          </a:prstGeom>
          <a:noFill/>
        </p:spPr>
      </p:pic>
      <p:sp>
        <p:nvSpPr>
          <p:cNvPr id="8" name="TextBox 7"/>
          <p:cNvSpPr txBox="1"/>
          <p:nvPr/>
        </p:nvSpPr>
        <p:spPr>
          <a:xfrm>
            <a:off x="2057400" y="2971800"/>
            <a:ext cx="1366656" cy="369332"/>
          </a:xfrm>
          <a:prstGeom prst="rect">
            <a:avLst/>
          </a:prstGeom>
          <a:noFill/>
        </p:spPr>
        <p:txBody>
          <a:bodyPr wrap="none" rtlCol="0">
            <a:spAutoFit/>
          </a:bodyPr>
          <a:lstStyle/>
          <a:p>
            <a:r>
              <a:rPr lang="en-US" dirty="0" smtClean="0"/>
              <a:t>Get Started </a:t>
            </a:r>
            <a:endParaRPr lang="en-US" dirty="0"/>
          </a:p>
        </p:txBody>
      </p:sp>
      <p:sp>
        <p:nvSpPr>
          <p:cNvPr id="9" name="Rectangle 8"/>
          <p:cNvSpPr/>
          <p:nvPr/>
        </p:nvSpPr>
        <p:spPr>
          <a:xfrm>
            <a:off x="3886200" y="3962400"/>
            <a:ext cx="1375761" cy="369332"/>
          </a:xfrm>
          <a:prstGeom prst="rect">
            <a:avLst/>
          </a:prstGeom>
        </p:spPr>
        <p:txBody>
          <a:bodyPr wrap="none">
            <a:spAutoFit/>
          </a:bodyPr>
          <a:lstStyle/>
          <a:p>
            <a:r>
              <a:rPr lang="en-US" dirty="0" err="1" smtClean="0">
                <a:hlinkClick r:id="rId4"/>
              </a:rPr>
              <a:t>TypingWeb</a:t>
            </a:r>
            <a:r>
              <a:rPr lang="en-US" dirty="0" smtClean="0"/>
              <a:t> </a:t>
            </a:r>
            <a:endParaRPr lang="en-US" dirty="0"/>
          </a:p>
        </p:txBody>
      </p:sp>
    </p:spTree>
  </p:cSld>
  <p:clrMapOvr>
    <a:masterClrMapping/>
  </p:clrMapOvr>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Keyboard Practice</a:t>
            </a:r>
            <a:endParaRPr lang="en-US" dirty="0"/>
          </a:p>
        </p:txBody>
      </p:sp>
      <p:sp>
        <p:nvSpPr>
          <p:cNvPr id="6" name="Content Placeholder 5"/>
          <p:cNvSpPr>
            <a:spLocks noGrp="1"/>
          </p:cNvSpPr>
          <p:nvPr>
            <p:ph idx="1"/>
          </p:nvPr>
        </p:nvSpPr>
        <p:spPr>
          <a:xfrm>
            <a:off x="457200" y="1935480"/>
            <a:ext cx="8229600" cy="655320"/>
          </a:xfrm>
        </p:spPr>
        <p:txBody>
          <a:bodyPr/>
          <a:lstStyle/>
          <a:p>
            <a:r>
              <a:rPr lang="en-US" dirty="0" smtClean="0"/>
              <a:t>You have ___  minutes to practice keyboarding</a:t>
            </a:r>
            <a:endParaRPr lang="en-US" dirty="0"/>
          </a:p>
        </p:txBody>
      </p:sp>
      <p:pic>
        <p:nvPicPr>
          <p:cNvPr id="1028" name="Picture 4" descr="C:\Documents and Settings\Scaine\Local Settings\Temporary Internet Files\Content.IE5\V5ZOGO72\MC900384022[1].wmf"/>
          <p:cNvPicPr>
            <a:picLocks noChangeAspect="1" noChangeArrowheads="1"/>
          </p:cNvPicPr>
          <p:nvPr/>
        </p:nvPicPr>
        <p:blipFill>
          <a:blip r:embed="rId3" cstate="print"/>
          <a:srcRect/>
          <a:stretch>
            <a:fillRect/>
          </a:stretch>
        </p:blipFill>
        <p:spPr bwMode="auto">
          <a:xfrm>
            <a:off x="6324600" y="3810000"/>
            <a:ext cx="1630363" cy="1893888"/>
          </a:xfrm>
          <a:prstGeom prst="rect">
            <a:avLst/>
          </a:prstGeom>
          <a:noFill/>
        </p:spPr>
      </p:pic>
      <p:sp>
        <p:nvSpPr>
          <p:cNvPr id="8" name="TextBox 7"/>
          <p:cNvSpPr txBox="1"/>
          <p:nvPr/>
        </p:nvSpPr>
        <p:spPr>
          <a:xfrm>
            <a:off x="2057400" y="2971800"/>
            <a:ext cx="1366656" cy="369332"/>
          </a:xfrm>
          <a:prstGeom prst="rect">
            <a:avLst/>
          </a:prstGeom>
          <a:noFill/>
        </p:spPr>
        <p:txBody>
          <a:bodyPr wrap="none" rtlCol="0">
            <a:spAutoFit/>
          </a:bodyPr>
          <a:lstStyle/>
          <a:p>
            <a:r>
              <a:rPr lang="en-US" dirty="0" smtClean="0"/>
              <a:t>Get Started </a:t>
            </a:r>
            <a:endParaRPr lang="en-US" dirty="0"/>
          </a:p>
        </p:txBody>
      </p:sp>
      <p:sp>
        <p:nvSpPr>
          <p:cNvPr id="9" name="Rectangle 8"/>
          <p:cNvSpPr/>
          <p:nvPr/>
        </p:nvSpPr>
        <p:spPr>
          <a:xfrm>
            <a:off x="3886200" y="3962400"/>
            <a:ext cx="1375761" cy="369332"/>
          </a:xfrm>
          <a:prstGeom prst="rect">
            <a:avLst/>
          </a:prstGeom>
        </p:spPr>
        <p:txBody>
          <a:bodyPr wrap="none">
            <a:spAutoFit/>
          </a:bodyPr>
          <a:lstStyle/>
          <a:p>
            <a:r>
              <a:rPr lang="en-US" dirty="0" err="1" smtClean="0">
                <a:hlinkClick r:id="rId4"/>
              </a:rPr>
              <a:t>TypingWeb</a:t>
            </a:r>
            <a:r>
              <a:rPr lang="en-US" dirty="0" smtClean="0"/>
              <a:t> </a:t>
            </a:r>
            <a:endParaRPr lang="en-US" dirty="0"/>
          </a:p>
        </p:txBody>
      </p:sp>
    </p:spTree>
  </p:cSld>
  <p:clrMapOvr>
    <a:masterClrMapping/>
  </p:clrMapOvr>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Reading passages</a:t>
            </a:r>
            <a:endParaRPr lang="en-US" dirty="0"/>
          </a:p>
        </p:txBody>
      </p:sp>
      <p:sp>
        <p:nvSpPr>
          <p:cNvPr id="3" name="Content Placeholder 2"/>
          <p:cNvSpPr>
            <a:spLocks noGrp="1"/>
          </p:cNvSpPr>
          <p:nvPr>
            <p:ph idx="1"/>
          </p:nvPr>
        </p:nvSpPr>
        <p:spPr/>
        <p:txBody>
          <a:bodyPr/>
          <a:lstStyle/>
          <a:p>
            <a:r>
              <a:rPr lang="en-US" dirty="0" err="1" smtClean="0">
                <a:hlinkClick r:id="rId2"/>
              </a:rPr>
              <a:t>Newsela</a:t>
            </a:r>
            <a:endParaRPr lang="en-US" smtClean="0"/>
          </a:p>
          <a:p>
            <a:pPr>
              <a:buNone/>
            </a:pPr>
            <a:endParaRPr lang="en-US"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pPr algn="ctr"/>
            <a:r>
              <a:rPr lang="en-US" dirty="0" smtClean="0"/>
              <a:t>Level of Proficiency</a:t>
            </a:r>
            <a:endParaRPr lang="en-US" dirty="0"/>
          </a:p>
        </p:txBody>
      </p:sp>
      <p:sp>
        <p:nvSpPr>
          <p:cNvPr id="5" name="Text Placeholder 4"/>
          <p:cNvSpPr>
            <a:spLocks noGrp="1"/>
          </p:cNvSpPr>
          <p:nvPr>
            <p:ph type="body" idx="1"/>
          </p:nvPr>
        </p:nvSpPr>
        <p:spPr/>
        <p:txBody>
          <a:bodyPr/>
          <a:lstStyle/>
          <a:p>
            <a:pPr algn="ctr"/>
            <a:r>
              <a:rPr lang="en-US" dirty="0" smtClean="0"/>
              <a:t>Computer</a:t>
            </a:r>
            <a:endParaRPr lang="en-US" dirty="0"/>
          </a:p>
        </p:txBody>
      </p:sp>
      <p:sp>
        <p:nvSpPr>
          <p:cNvPr id="7" name="Text Placeholder 6"/>
          <p:cNvSpPr>
            <a:spLocks noGrp="1"/>
          </p:cNvSpPr>
          <p:nvPr>
            <p:ph type="body" sz="half" idx="3"/>
          </p:nvPr>
        </p:nvSpPr>
        <p:spPr/>
        <p:txBody>
          <a:bodyPr/>
          <a:lstStyle/>
          <a:p>
            <a:pPr algn="ctr"/>
            <a:r>
              <a:rPr lang="en-US" dirty="0" smtClean="0"/>
              <a:t>Keyboard</a:t>
            </a:r>
            <a:endParaRPr lang="en-US" dirty="0"/>
          </a:p>
        </p:txBody>
      </p:sp>
      <p:pic>
        <p:nvPicPr>
          <p:cNvPr id="2051" name="Picture 3" descr="C:\Documents and Settings\Scaine\Local Settings\Temporary Internet Files\Content.IE5\V5ZOGO72\MC900442038[1].wmf">
            <a:hlinkClick r:id="rId3" action="ppaction://hlinksldjump"/>
          </p:cNvPr>
          <p:cNvPicPr>
            <a:picLocks noGrp="1" noChangeAspect="1" noChangeArrowheads="1"/>
          </p:cNvPicPr>
          <p:nvPr>
            <p:ph sz="quarter" idx="4"/>
          </p:nvPr>
        </p:nvPicPr>
        <p:blipFill>
          <a:blip r:embed="rId4" cstate="print"/>
          <a:srcRect/>
          <a:stretch>
            <a:fillRect/>
          </a:stretch>
        </p:blipFill>
        <p:spPr bwMode="auto">
          <a:xfrm>
            <a:off x="5638800" y="2743200"/>
            <a:ext cx="2242389" cy="2794794"/>
          </a:xfrm>
          <a:prstGeom prst="rect">
            <a:avLst/>
          </a:prstGeom>
          <a:noFill/>
        </p:spPr>
      </p:pic>
      <p:pic>
        <p:nvPicPr>
          <p:cNvPr id="2052" name="Picture 4" descr="C:\Documents and Settings\Scaine\Local Settings\Temporary Internet Files\Content.IE5\E8LDZNOP\MC900431540[1].png">
            <a:hlinkClick r:id="rId5" action="ppaction://hlinksldjump"/>
          </p:cNvPr>
          <p:cNvPicPr>
            <a:picLocks noChangeAspect="1" noChangeArrowheads="1"/>
          </p:cNvPicPr>
          <p:nvPr/>
        </p:nvPicPr>
        <p:blipFill>
          <a:blip r:embed="rId6" cstate="print"/>
          <a:srcRect/>
          <a:stretch>
            <a:fillRect/>
          </a:stretch>
        </p:blipFill>
        <p:spPr bwMode="auto">
          <a:xfrm>
            <a:off x="1535112" y="2690812"/>
            <a:ext cx="2503487" cy="2698369"/>
          </a:xfrm>
          <a:prstGeom prst="rect">
            <a:avLst/>
          </a:prstGeom>
          <a:noFill/>
        </p:spPr>
      </p:pic>
      <p:sp>
        <p:nvSpPr>
          <p:cNvPr id="12" name="TextBox 11"/>
          <p:cNvSpPr txBox="1"/>
          <p:nvPr/>
        </p:nvSpPr>
        <p:spPr>
          <a:xfrm>
            <a:off x="2514600" y="3124200"/>
            <a:ext cx="1377454" cy="369332"/>
          </a:xfrm>
          <a:prstGeom prst="rect">
            <a:avLst/>
          </a:prstGeom>
          <a:noFill/>
        </p:spPr>
        <p:txBody>
          <a:bodyPr wrap="square" rtlCol="0">
            <a:spAutoFit/>
          </a:bodyPr>
          <a:lstStyle/>
          <a:p>
            <a:r>
              <a:rPr lang="en-US" dirty="0" smtClean="0">
                <a:solidFill>
                  <a:schemeClr val="bg1"/>
                </a:solidFill>
              </a:rPr>
              <a:t>Vocabulary</a:t>
            </a:r>
            <a:endParaRPr lang="en-US" dirty="0">
              <a:solidFill>
                <a:schemeClr val="bg1"/>
              </a:solidFill>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pPr algn="ctr"/>
            <a:r>
              <a:rPr lang="en-US" dirty="0" smtClean="0"/>
              <a:t>Computer Items</a:t>
            </a:r>
            <a:endParaRPr lang="en-US" dirty="0"/>
          </a:p>
        </p:txBody>
      </p:sp>
      <p:sp>
        <p:nvSpPr>
          <p:cNvPr id="8" name="Content Placeholder 7"/>
          <p:cNvSpPr>
            <a:spLocks noGrp="1"/>
          </p:cNvSpPr>
          <p:nvPr>
            <p:ph idx="1"/>
          </p:nvPr>
        </p:nvSpPr>
        <p:spPr/>
        <p:txBody>
          <a:bodyPr/>
          <a:lstStyle/>
          <a:p>
            <a:pPr>
              <a:buNone/>
            </a:pPr>
            <a:r>
              <a:rPr lang="en-US" b="1" dirty="0" smtClean="0"/>
              <a:t>Look through the messy room and click on the computer and technology related items to match the word bank. Then chose the correct description for its use. Have fun!</a:t>
            </a:r>
          </a:p>
          <a:p>
            <a:pPr>
              <a:buNone/>
            </a:pPr>
            <a:endParaRPr lang="en-US" b="1" dirty="0" smtClean="0">
              <a:hlinkClick r:id="rId3"/>
            </a:endParaRPr>
          </a:p>
          <a:p>
            <a:pPr>
              <a:buNone/>
            </a:pPr>
            <a:r>
              <a:rPr lang="en-US" b="1" dirty="0" smtClean="0">
                <a:hlinkClick r:id="rId3"/>
              </a:rPr>
              <a:t>Click here :  COMPUTER VOCABULARY</a:t>
            </a:r>
            <a:endParaRPr lang="en-US" b="1" dirty="0" smtClean="0"/>
          </a:p>
          <a:p>
            <a:pPr>
              <a:buNone/>
            </a:pPr>
            <a:endParaRPr lang="en-US" b="1" dirty="0" smtClean="0"/>
          </a:p>
          <a:p>
            <a:r>
              <a:rPr lang="en-US" b="1" dirty="0" smtClean="0"/>
              <a:t>When done, raise your hand for your teacher to see your score.</a:t>
            </a:r>
          </a:p>
          <a:p>
            <a:pPr>
              <a:buNone/>
            </a:pPr>
            <a:endParaRPr lang="en-US" dirty="0"/>
          </a:p>
        </p:txBody>
      </p:sp>
      <p:sp>
        <p:nvSpPr>
          <p:cNvPr id="2051" name="File"/>
          <p:cNvSpPr>
            <a:spLocks noEditPoints="1" noChangeArrowheads="1"/>
          </p:cNvSpPr>
          <p:nvPr/>
        </p:nvSpPr>
        <p:spPr bwMode="auto">
          <a:xfrm>
            <a:off x="6934200" y="5715000"/>
            <a:ext cx="838200" cy="533400"/>
          </a:xfrm>
          <a:custGeom>
            <a:avLst/>
            <a:gdLst>
              <a:gd name="T0" fmla="*/ 10981 w 21600"/>
              <a:gd name="T1" fmla="*/ 3240 h 21600"/>
              <a:gd name="T2" fmla="*/ 0 w 21600"/>
              <a:gd name="T3" fmla="*/ 10800 h 21600"/>
              <a:gd name="T4" fmla="*/ 10800 w 21600"/>
              <a:gd name="T5" fmla="*/ 21600 h 21600"/>
              <a:gd name="T6" fmla="*/ 21600 w 21600"/>
              <a:gd name="T7" fmla="*/ 10800 h 21600"/>
              <a:gd name="T8" fmla="*/ 0 w 21600"/>
              <a:gd name="T9" fmla="*/ 21600 h 21600"/>
              <a:gd name="T10" fmla="*/ 21600 w 21600"/>
              <a:gd name="T11" fmla="*/ 21600 h 21600"/>
              <a:gd name="T12" fmla="*/ 1086 w 21600"/>
              <a:gd name="T13" fmla="*/ 4628 h 21600"/>
              <a:gd name="T14" fmla="*/ 20635 w 21600"/>
              <a:gd name="T15" fmla="*/ 20289 h 21600"/>
            </a:gdLst>
            <a:ahLst/>
            <a:cxnLst>
              <a:cxn ang="0">
                <a:pos x="T0" y="T1"/>
              </a:cxn>
              <a:cxn ang="0">
                <a:pos x="T2" y="T3"/>
              </a:cxn>
              <a:cxn ang="0">
                <a:pos x="T4" y="T5"/>
              </a:cxn>
              <a:cxn ang="0">
                <a:pos x="T6" y="T7"/>
              </a:cxn>
              <a:cxn ang="0">
                <a:pos x="T8" y="T9"/>
              </a:cxn>
              <a:cxn ang="0">
                <a:pos x="T10" y="T11"/>
              </a:cxn>
            </a:cxnLst>
            <a:rect l="T12" t="T13" r="T14" b="T15"/>
            <a:pathLst>
              <a:path w="21600" h="21600">
                <a:moveTo>
                  <a:pt x="19790" y="3240"/>
                </a:moveTo>
                <a:cubicBezTo>
                  <a:pt x="10981" y="3240"/>
                  <a:pt x="9171" y="3240"/>
                  <a:pt x="9050" y="3086"/>
                </a:cubicBezTo>
                <a:cubicBezTo>
                  <a:pt x="9050" y="2931"/>
                  <a:pt x="8930" y="2777"/>
                  <a:pt x="8930" y="2469"/>
                </a:cubicBezTo>
                <a:cubicBezTo>
                  <a:pt x="8930" y="2160"/>
                  <a:pt x="8809" y="1851"/>
                  <a:pt x="8688" y="1389"/>
                </a:cubicBezTo>
                <a:cubicBezTo>
                  <a:pt x="8568" y="1080"/>
                  <a:pt x="8326" y="771"/>
                  <a:pt x="8085" y="463"/>
                </a:cubicBezTo>
                <a:cubicBezTo>
                  <a:pt x="7723" y="154"/>
                  <a:pt x="7361" y="0"/>
                  <a:pt x="7361" y="0"/>
                </a:cubicBezTo>
                <a:cubicBezTo>
                  <a:pt x="7361" y="0"/>
                  <a:pt x="2293" y="0"/>
                  <a:pt x="2051" y="154"/>
                </a:cubicBezTo>
                <a:cubicBezTo>
                  <a:pt x="1689" y="309"/>
                  <a:pt x="1448" y="463"/>
                  <a:pt x="1327" y="771"/>
                </a:cubicBezTo>
                <a:cubicBezTo>
                  <a:pt x="1207" y="1080"/>
                  <a:pt x="1086" y="1389"/>
                  <a:pt x="965" y="1697"/>
                </a:cubicBezTo>
                <a:cubicBezTo>
                  <a:pt x="845" y="2160"/>
                  <a:pt x="724" y="2314"/>
                  <a:pt x="724" y="2469"/>
                </a:cubicBezTo>
                <a:cubicBezTo>
                  <a:pt x="603" y="2623"/>
                  <a:pt x="603" y="2777"/>
                  <a:pt x="483" y="2931"/>
                </a:cubicBezTo>
                <a:cubicBezTo>
                  <a:pt x="483" y="3086"/>
                  <a:pt x="362" y="3240"/>
                  <a:pt x="241" y="3240"/>
                </a:cubicBezTo>
                <a:lnTo>
                  <a:pt x="0" y="3394"/>
                </a:lnTo>
                <a:lnTo>
                  <a:pt x="0" y="3703"/>
                </a:lnTo>
                <a:lnTo>
                  <a:pt x="0" y="10800"/>
                </a:lnTo>
                <a:lnTo>
                  <a:pt x="0" y="21600"/>
                </a:lnTo>
                <a:lnTo>
                  <a:pt x="10981" y="21600"/>
                </a:lnTo>
                <a:lnTo>
                  <a:pt x="21600" y="21600"/>
                </a:lnTo>
                <a:lnTo>
                  <a:pt x="21600" y="10800"/>
                </a:lnTo>
                <a:lnTo>
                  <a:pt x="21600" y="5246"/>
                </a:lnTo>
                <a:lnTo>
                  <a:pt x="21600" y="4783"/>
                </a:lnTo>
                <a:cubicBezTo>
                  <a:pt x="21479" y="4320"/>
                  <a:pt x="21359" y="4011"/>
                  <a:pt x="21117" y="3703"/>
                </a:cubicBezTo>
                <a:cubicBezTo>
                  <a:pt x="20876" y="3549"/>
                  <a:pt x="20514" y="3394"/>
                  <a:pt x="20152" y="3240"/>
                </a:cubicBezTo>
                <a:close/>
              </a:path>
            </a:pathLst>
          </a:custGeom>
          <a:ln>
            <a:headEnd/>
            <a:tailEnd/>
          </a:ln>
        </p:spPr>
        <p:style>
          <a:lnRef idx="2">
            <a:schemeClr val="dk1"/>
          </a:lnRef>
          <a:fillRef idx="1">
            <a:schemeClr val="lt1"/>
          </a:fillRef>
          <a:effectRef idx="0">
            <a:schemeClr val="dk1"/>
          </a:effectRef>
          <a:fontRef idx="minor">
            <a:schemeClr val="dk1"/>
          </a:fontRef>
        </p:style>
        <p:txBody>
          <a:bodyPr vert="horz" wrap="square" lIns="91440" tIns="45720" rIns="91440" bIns="45720" numCol="1" anchor="t" anchorCtr="0" compatLnSpc="1">
            <a:prstTxWarp prst="textNoShape">
              <a:avLst/>
            </a:prstTxWarp>
          </a:bodyPr>
          <a:lstStyle/>
          <a:p>
            <a:r>
              <a:rPr lang="en-US" dirty="0" smtClean="0"/>
              <a:t>SAVE</a:t>
            </a:r>
            <a:endParaRPr lang="en-US"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Keyboarding</a:t>
            </a:r>
            <a:endParaRPr lang="en-US" dirty="0"/>
          </a:p>
        </p:txBody>
      </p:sp>
      <p:sp>
        <p:nvSpPr>
          <p:cNvPr id="3" name="Content Placeholder 2"/>
          <p:cNvSpPr>
            <a:spLocks noGrp="1"/>
          </p:cNvSpPr>
          <p:nvPr>
            <p:ph idx="1"/>
          </p:nvPr>
        </p:nvSpPr>
        <p:spPr>
          <a:xfrm>
            <a:off x="457200" y="2438400"/>
            <a:ext cx="8229600" cy="3505200"/>
          </a:xfrm>
        </p:spPr>
        <p:txBody>
          <a:bodyPr/>
          <a:lstStyle/>
          <a:p>
            <a:pPr algn="ctr">
              <a:buNone/>
            </a:pPr>
            <a:r>
              <a:rPr lang="en-US" dirty="0" smtClean="0">
                <a:hlinkClick r:id="rId2"/>
              </a:rPr>
              <a:t> </a:t>
            </a:r>
            <a:r>
              <a:rPr lang="en-US" dirty="0" smtClean="0"/>
              <a:t> </a:t>
            </a:r>
          </a:p>
          <a:p>
            <a:r>
              <a:rPr lang="en-US" dirty="0" smtClean="0"/>
              <a:t>Practice keyboarding skills Novice to Proficient</a:t>
            </a:r>
          </a:p>
          <a:p>
            <a:endParaRPr lang="en-US" dirty="0" smtClean="0"/>
          </a:p>
          <a:p>
            <a:r>
              <a:rPr lang="en-US" dirty="0" smtClean="0"/>
              <a:t>Login with username and password given by teacher</a:t>
            </a:r>
          </a:p>
          <a:p>
            <a:endParaRPr lang="en-US" dirty="0" smtClean="0"/>
          </a:p>
          <a:p>
            <a:r>
              <a:rPr lang="en-US" dirty="0" smtClean="0"/>
              <a:t>It saves your work and progress automatically</a:t>
            </a:r>
          </a:p>
          <a:p>
            <a:endParaRPr lang="en-US" dirty="0" smtClean="0"/>
          </a:p>
          <a:p>
            <a:endParaRPr lang="en-US" dirty="0"/>
          </a:p>
        </p:txBody>
      </p:sp>
      <p:sp>
        <p:nvSpPr>
          <p:cNvPr id="4" name="TextBox 3"/>
          <p:cNvSpPr txBox="1"/>
          <p:nvPr/>
        </p:nvSpPr>
        <p:spPr>
          <a:xfrm>
            <a:off x="5486400" y="0"/>
            <a:ext cx="2209800" cy="646331"/>
          </a:xfrm>
          <a:prstGeom prst="rect">
            <a:avLst/>
          </a:prstGeom>
          <a:noFill/>
        </p:spPr>
        <p:txBody>
          <a:bodyPr wrap="square" rtlCol="0">
            <a:spAutoFit/>
          </a:bodyPr>
          <a:lstStyle/>
          <a:p>
            <a:r>
              <a:rPr lang="en-US" sz="3600" dirty="0" smtClean="0"/>
              <a:t>Lesson 1b</a:t>
            </a:r>
            <a:endParaRPr lang="en-US"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dirty="0" smtClean="0"/>
              <a:t>Tutorial about  </a:t>
            </a:r>
            <a:r>
              <a:rPr lang="en-US" dirty="0" err="1" smtClean="0"/>
              <a:t>TypingWeb</a:t>
            </a:r>
            <a:endParaRPr lang="en-US" dirty="0"/>
          </a:p>
        </p:txBody>
      </p:sp>
      <p:sp>
        <p:nvSpPr>
          <p:cNvPr id="3" name="Content Placeholder 2"/>
          <p:cNvSpPr>
            <a:spLocks noGrp="1"/>
          </p:cNvSpPr>
          <p:nvPr>
            <p:ph idx="1"/>
          </p:nvPr>
        </p:nvSpPr>
        <p:spPr/>
        <p:txBody>
          <a:bodyPr/>
          <a:lstStyle/>
          <a:p>
            <a:r>
              <a:rPr lang="en-US" dirty="0" smtClean="0">
                <a:hlinkClick r:id="rId3"/>
              </a:rPr>
              <a:t>https://www.youtube.com/watch?feature=player_embedded&amp;v=NLw7lH52h-8</a:t>
            </a:r>
            <a:endParaRPr lang="en-US" dirty="0" smtClean="0"/>
          </a:p>
          <a:p>
            <a:endParaRPr lang="en-US" dirty="0" smtClean="0"/>
          </a:p>
          <a:p>
            <a:endParaRPr lang="en-US" dirty="0" smtClean="0"/>
          </a:p>
          <a:p>
            <a:endParaRPr lang="en-US" dirty="0" smtClean="0"/>
          </a:p>
          <a:p>
            <a:r>
              <a:rPr lang="en-US" dirty="0" smtClean="0"/>
              <a:t>To watch the tutorial on how to access and use </a:t>
            </a:r>
            <a:r>
              <a:rPr lang="en-US" dirty="0" err="1" smtClean="0"/>
              <a:t>TypingWeb</a:t>
            </a:r>
            <a:r>
              <a:rPr lang="en-US" dirty="0" smtClean="0"/>
              <a:t>, click on the link. </a:t>
            </a:r>
            <a:endParaRPr lang="en-US" dirty="0"/>
          </a:p>
        </p:txBody>
      </p:sp>
      <p:cxnSp>
        <p:nvCxnSpPr>
          <p:cNvPr id="5" name="Straight Arrow Connector 4"/>
          <p:cNvCxnSpPr/>
          <p:nvPr/>
        </p:nvCxnSpPr>
        <p:spPr>
          <a:xfrm flipH="1" flipV="1">
            <a:off x="4267200" y="2895600"/>
            <a:ext cx="304800" cy="13716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Keyboard Practice</a:t>
            </a:r>
            <a:endParaRPr lang="en-US" dirty="0"/>
          </a:p>
        </p:txBody>
      </p:sp>
      <p:sp>
        <p:nvSpPr>
          <p:cNvPr id="6" name="Content Placeholder 5"/>
          <p:cNvSpPr>
            <a:spLocks noGrp="1"/>
          </p:cNvSpPr>
          <p:nvPr>
            <p:ph idx="1"/>
          </p:nvPr>
        </p:nvSpPr>
        <p:spPr>
          <a:xfrm>
            <a:off x="457200" y="1935480"/>
            <a:ext cx="8229600" cy="655320"/>
          </a:xfrm>
        </p:spPr>
        <p:txBody>
          <a:bodyPr/>
          <a:lstStyle/>
          <a:p>
            <a:r>
              <a:rPr lang="en-US" dirty="0" smtClean="0"/>
              <a:t>You have 10 minutes to practice keyboarding</a:t>
            </a:r>
            <a:endParaRPr lang="en-US" dirty="0"/>
          </a:p>
        </p:txBody>
      </p:sp>
      <p:pic>
        <p:nvPicPr>
          <p:cNvPr id="1028" name="Picture 4" descr="C:\Documents and Settings\Scaine\Local Settings\Temporary Internet Files\Content.IE5\V5ZOGO72\MC900384022[1].wmf"/>
          <p:cNvPicPr>
            <a:picLocks noChangeAspect="1" noChangeArrowheads="1"/>
          </p:cNvPicPr>
          <p:nvPr/>
        </p:nvPicPr>
        <p:blipFill>
          <a:blip r:embed="rId3" cstate="print"/>
          <a:srcRect/>
          <a:stretch>
            <a:fillRect/>
          </a:stretch>
        </p:blipFill>
        <p:spPr bwMode="auto">
          <a:xfrm>
            <a:off x="6324600" y="3810000"/>
            <a:ext cx="1630363" cy="1893888"/>
          </a:xfrm>
          <a:prstGeom prst="rect">
            <a:avLst/>
          </a:prstGeom>
          <a:noFill/>
        </p:spPr>
      </p:pic>
      <p:sp>
        <p:nvSpPr>
          <p:cNvPr id="8" name="TextBox 7"/>
          <p:cNvSpPr txBox="1"/>
          <p:nvPr/>
        </p:nvSpPr>
        <p:spPr>
          <a:xfrm>
            <a:off x="2057400" y="2971800"/>
            <a:ext cx="1366656" cy="369332"/>
          </a:xfrm>
          <a:prstGeom prst="rect">
            <a:avLst/>
          </a:prstGeom>
          <a:noFill/>
        </p:spPr>
        <p:txBody>
          <a:bodyPr wrap="none" rtlCol="0">
            <a:spAutoFit/>
          </a:bodyPr>
          <a:lstStyle/>
          <a:p>
            <a:r>
              <a:rPr lang="en-US" dirty="0" smtClean="0"/>
              <a:t>Get Started </a:t>
            </a:r>
            <a:endParaRPr lang="en-US" dirty="0"/>
          </a:p>
        </p:txBody>
      </p:sp>
      <p:sp>
        <p:nvSpPr>
          <p:cNvPr id="9" name="Rectangle 8"/>
          <p:cNvSpPr/>
          <p:nvPr/>
        </p:nvSpPr>
        <p:spPr>
          <a:xfrm>
            <a:off x="3886200" y="3962400"/>
            <a:ext cx="1375761" cy="369332"/>
          </a:xfrm>
          <a:prstGeom prst="rect">
            <a:avLst/>
          </a:prstGeom>
        </p:spPr>
        <p:txBody>
          <a:bodyPr wrap="none">
            <a:spAutoFit/>
          </a:bodyPr>
          <a:lstStyle/>
          <a:p>
            <a:r>
              <a:rPr lang="en-US" dirty="0" err="1" smtClean="0">
                <a:hlinkClick r:id="rId4"/>
              </a:rPr>
              <a:t>TypingWeb</a:t>
            </a:r>
            <a:r>
              <a:rPr lang="en-US" dirty="0" smtClean="0"/>
              <a:t> </a:t>
            </a:r>
            <a:endParaRPr lang="en-US" dirty="0"/>
          </a:p>
        </p:txBody>
      </p:sp>
      <p:sp>
        <p:nvSpPr>
          <p:cNvPr id="7" name="TextBox 6"/>
          <p:cNvSpPr txBox="1"/>
          <p:nvPr/>
        </p:nvSpPr>
        <p:spPr>
          <a:xfrm>
            <a:off x="3962400" y="4191000"/>
            <a:ext cx="1144031" cy="369332"/>
          </a:xfrm>
          <a:prstGeom prst="rect">
            <a:avLst/>
          </a:prstGeom>
          <a:noFill/>
        </p:spPr>
        <p:txBody>
          <a:bodyPr wrap="none" rtlCol="0">
            <a:spAutoFit/>
          </a:bodyPr>
          <a:lstStyle/>
          <a:p>
            <a:r>
              <a:rPr lang="en-US" dirty="0" smtClean="0"/>
              <a:t>click here</a:t>
            </a:r>
            <a:endParaRPr lang="en-US" dirty="0"/>
          </a:p>
        </p:txBody>
      </p:sp>
    </p:spTree>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Lesson 2</a:t>
            </a:r>
            <a:endParaRPr lang="en-US" dirty="0"/>
          </a:p>
        </p:txBody>
      </p:sp>
      <p:sp>
        <p:nvSpPr>
          <p:cNvPr id="3" name="Content Placeholder 2"/>
          <p:cNvSpPr>
            <a:spLocks noGrp="1"/>
          </p:cNvSpPr>
          <p:nvPr>
            <p:ph idx="1"/>
          </p:nvPr>
        </p:nvSpPr>
        <p:spPr>
          <a:xfrm>
            <a:off x="3429000" y="2286000"/>
            <a:ext cx="2133600" cy="457200"/>
          </a:xfrm>
        </p:spPr>
        <p:txBody>
          <a:bodyPr>
            <a:normAutofit lnSpcReduction="10000"/>
          </a:bodyPr>
          <a:lstStyle/>
          <a:p>
            <a:pPr algn="ctr">
              <a:buNone/>
            </a:pPr>
            <a:r>
              <a:rPr lang="en-US" dirty="0" smtClean="0"/>
              <a:t>a. Warm-up</a:t>
            </a:r>
          </a:p>
        </p:txBody>
      </p:sp>
      <p:sp>
        <p:nvSpPr>
          <p:cNvPr id="4" name="Rectangle 3"/>
          <p:cNvSpPr/>
          <p:nvPr/>
        </p:nvSpPr>
        <p:spPr>
          <a:xfrm>
            <a:off x="1143000" y="3200400"/>
            <a:ext cx="6793591" cy="523220"/>
          </a:xfrm>
          <a:prstGeom prst="rect">
            <a:avLst/>
          </a:prstGeom>
        </p:spPr>
        <p:txBody>
          <a:bodyPr wrap="none">
            <a:spAutoFit/>
          </a:bodyPr>
          <a:lstStyle/>
          <a:p>
            <a:pPr algn="ctr"/>
            <a:r>
              <a:rPr lang="en-US" sz="2800" dirty="0" smtClean="0"/>
              <a:t>b. Feature: Highlight, Bold Face, Underline</a:t>
            </a:r>
            <a:endParaRPr lang="en-US" sz="2800" dirty="0"/>
          </a:p>
        </p:txBody>
      </p:sp>
      <p:sp>
        <p:nvSpPr>
          <p:cNvPr id="5" name="Rectangle 4"/>
          <p:cNvSpPr/>
          <p:nvPr/>
        </p:nvSpPr>
        <p:spPr>
          <a:xfrm>
            <a:off x="3429000" y="4267200"/>
            <a:ext cx="2591350" cy="523220"/>
          </a:xfrm>
          <a:prstGeom prst="rect">
            <a:avLst/>
          </a:prstGeom>
        </p:spPr>
        <p:txBody>
          <a:bodyPr wrap="none">
            <a:spAutoFit/>
          </a:bodyPr>
          <a:lstStyle/>
          <a:p>
            <a:pPr algn="ctr"/>
            <a:r>
              <a:rPr lang="en-US" sz="2800" dirty="0"/>
              <a:t>c</a:t>
            </a:r>
            <a:r>
              <a:rPr lang="en-US" sz="2800" dirty="0" smtClean="0"/>
              <a:t>. Keyboarding </a:t>
            </a:r>
            <a:endParaRPr lang="en-US" sz="2800" dirty="0"/>
          </a:p>
        </p:txBody>
      </p:sp>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Flow">
  <a:themeElements>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Flow">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Flow">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Flow</Template>
  <TotalTime>1975</TotalTime>
  <Words>1674</Words>
  <Application>Microsoft Office PowerPoint</Application>
  <PresentationFormat>On-screen Show (4:3)</PresentationFormat>
  <Paragraphs>196</Paragraphs>
  <Slides>32</Slides>
  <Notes>20</Notes>
  <HiddenSlides>0</HiddenSlides>
  <MMClips>0</MMClips>
  <ScaleCrop>false</ScaleCrop>
  <HeadingPairs>
    <vt:vector size="4" baseType="variant">
      <vt:variant>
        <vt:lpstr>Theme</vt:lpstr>
      </vt:variant>
      <vt:variant>
        <vt:i4>1</vt:i4>
      </vt:variant>
      <vt:variant>
        <vt:lpstr>Slide Titles</vt:lpstr>
      </vt:variant>
      <vt:variant>
        <vt:i4>32</vt:i4>
      </vt:variant>
    </vt:vector>
  </HeadingPairs>
  <TitlesOfParts>
    <vt:vector size="33" baseType="lpstr">
      <vt:lpstr>Flow</vt:lpstr>
      <vt:lpstr>Computer Literacy</vt:lpstr>
      <vt:lpstr>Prior Skill- save documents</vt:lpstr>
      <vt:lpstr>Lesson 1</vt:lpstr>
      <vt:lpstr>Level of Proficiency</vt:lpstr>
      <vt:lpstr>Computer Items</vt:lpstr>
      <vt:lpstr>Keyboarding</vt:lpstr>
      <vt:lpstr>Tutorial about  TypingWeb</vt:lpstr>
      <vt:lpstr>Keyboard Practice</vt:lpstr>
      <vt:lpstr>Lesson 2</vt:lpstr>
      <vt:lpstr>Slide 10</vt:lpstr>
      <vt:lpstr>Slide 11</vt:lpstr>
      <vt:lpstr>Slide 12</vt:lpstr>
      <vt:lpstr>Slide 13</vt:lpstr>
      <vt:lpstr>Slide 14</vt:lpstr>
      <vt:lpstr>Slide 15</vt:lpstr>
      <vt:lpstr>Slide 16</vt:lpstr>
      <vt:lpstr>Slide 17</vt:lpstr>
      <vt:lpstr>Keyboard Practice</vt:lpstr>
      <vt:lpstr>Lesson 3</vt:lpstr>
      <vt:lpstr>Drag and Drop</vt:lpstr>
      <vt:lpstr>Slide 21</vt:lpstr>
      <vt:lpstr>Lesson 3</vt:lpstr>
      <vt:lpstr>Test</vt:lpstr>
      <vt:lpstr>Keyboard Practice</vt:lpstr>
      <vt:lpstr>Lesson 4</vt:lpstr>
      <vt:lpstr>Lesson 4</vt:lpstr>
      <vt:lpstr>Slide 27</vt:lpstr>
      <vt:lpstr>Slide 28</vt:lpstr>
      <vt:lpstr>Slide 29</vt:lpstr>
      <vt:lpstr>Keyboard Practice</vt:lpstr>
      <vt:lpstr>Keyboard Practice</vt:lpstr>
      <vt:lpstr>Reading passages</vt:lpstr>
    </vt:vector>
  </TitlesOfParts>
  <Company>Positive Education Program</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Administrator</dc:creator>
  <cp:lastModifiedBy>Administrator</cp:lastModifiedBy>
  <cp:revision>126</cp:revision>
  <cp:lastPrinted>2014-05-09T01:29:20Z</cp:lastPrinted>
  <dcterms:created xsi:type="dcterms:W3CDTF">2014-05-08T14:09:02Z</dcterms:created>
  <dcterms:modified xsi:type="dcterms:W3CDTF">2014-05-21T18:28:08Z</dcterms:modified>
</cp:coreProperties>
</file>